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3"/>
    <p:sldId id="258" r:id="rId4"/>
    <p:sldId id="310" r:id="rId5"/>
    <p:sldId id="267" r:id="rId6"/>
    <p:sldId id="268" r:id="rId7"/>
    <p:sldId id="307" r:id="rId8"/>
    <p:sldId id="269" r:id="rId9"/>
    <p:sldId id="270" r:id="rId10"/>
    <p:sldId id="271" r:id="rId11"/>
    <p:sldId id="273" r:id="rId12"/>
    <p:sldId id="308" r:id="rId13"/>
    <p:sldId id="274" r:id="rId14"/>
    <p:sldId id="275" r:id="rId15"/>
    <p:sldId id="276" r:id="rId16"/>
    <p:sldId id="277" r:id="rId17"/>
    <p:sldId id="278" r:id="rId18"/>
    <p:sldId id="288" r:id="rId19"/>
    <p:sldId id="287" r:id="rId20"/>
    <p:sldId id="279" r:id="rId21"/>
    <p:sldId id="260" r:id="rId22"/>
    <p:sldId id="289" r:id="rId23"/>
    <p:sldId id="311" r:id="rId24"/>
    <p:sldId id="314" r:id="rId25"/>
    <p:sldId id="315" r:id="rId26"/>
    <p:sldId id="319" r:id="rId27"/>
    <p:sldId id="371" r:id="rId28"/>
    <p:sldId id="320" r:id="rId29"/>
    <p:sldId id="372" r:id="rId30"/>
    <p:sldId id="321" r:id="rId31"/>
    <p:sldId id="322" r:id="rId32"/>
    <p:sldId id="312" r:id="rId33"/>
    <p:sldId id="316" r:id="rId34"/>
    <p:sldId id="334" r:id="rId35"/>
    <p:sldId id="354" r:id="rId36"/>
    <p:sldId id="335" r:id="rId37"/>
    <p:sldId id="313" r:id="rId38"/>
    <p:sldId id="324" r:id="rId39"/>
    <p:sldId id="323" r:id="rId40"/>
    <p:sldId id="325" r:id="rId41"/>
    <p:sldId id="326" r:id="rId42"/>
    <p:sldId id="327" r:id="rId43"/>
    <p:sldId id="328" r:id="rId44"/>
    <p:sldId id="329" r:id="rId45"/>
    <p:sldId id="330" r:id="rId46"/>
    <p:sldId id="331" r:id="rId47"/>
    <p:sldId id="332" r:id="rId48"/>
    <p:sldId id="333" r:id="rId49"/>
    <p:sldId id="318" r:id="rId50"/>
    <p:sldId id="290" r:id="rId51"/>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p:scale>
          <a:sx n="110" d="100"/>
          <a:sy n="110" d="100"/>
        </p:scale>
        <p:origin x="-456" y="-372"/>
      </p:cViewPr>
      <p:guideLst>
        <p:guide orient="horz" pos="1906"/>
        <p:guide pos="30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4" Type="http://schemas.openxmlformats.org/officeDocument/2006/relationships/tableStyles" Target="tableStyles.xml"/><Relationship Id="rId53" Type="http://schemas.openxmlformats.org/officeDocument/2006/relationships/viewProps" Target="viewProps.xml"/><Relationship Id="rId52" Type="http://schemas.openxmlformats.org/officeDocument/2006/relationships/presProps" Target="presProps.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7"/>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9"/>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30"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27543"/>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5"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5A0585D-D167-4C89-8D08-AFEE3D9467A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04C358-18AA-41B7-8350-D28130093E3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55A0585D-D167-4C89-8D08-AFEE3D9467AB}" type="datetimeFigureOut">
              <a:rPr lang="zh-CN" altLang="en-US" smtClean="0"/>
            </a:fld>
            <a:endParaRPr lang="zh-CN" altLang="en-US"/>
          </a:p>
        </p:txBody>
      </p:sp>
      <p:sp>
        <p:nvSpPr>
          <p:cNvPr id="5" name="页脚占位符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D704C358-18AA-41B7-8350-D28130093E3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slide" Target="slide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slide" Target="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0.xml"/><Relationship Id="rId1" Type="http://schemas.openxmlformats.org/officeDocument/2006/relationships/slide" Target="slide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85724" y="1883631"/>
            <a:ext cx="6278880" cy="829945"/>
          </a:xfrm>
          <a:prstGeom prst="rect">
            <a:avLst/>
          </a:prstGeom>
          <a:noFill/>
        </p:spPr>
        <p:txBody>
          <a:bodyPr wrap="none" rtlCol="0">
            <a:spAutoFit/>
          </a:bodyPr>
          <a:lstStyle/>
          <a:p>
            <a:r>
              <a:rPr lang="zh-CN" altLang="en-US" sz="4800" dirty="0" smtClean="0">
                <a:solidFill>
                  <a:schemeClr val="accent1">
                    <a:lumMod val="40000"/>
                    <a:lumOff val="60000"/>
                  </a:schemeClr>
                </a:solidFill>
                <a:latin typeface="微软雅黑" panose="020B0503020204020204" pitchFamily="34" charset="-122"/>
                <a:ea typeface="微软雅黑" panose="020B0503020204020204" pitchFamily="34" charset="-122"/>
              </a:rPr>
              <a:t>评标专家继续教育培训</a:t>
            </a:r>
            <a:endParaRPr lang="zh-CN" altLang="en-US" sz="4800" dirty="0">
              <a:solidFill>
                <a:schemeClr val="accent1">
                  <a:lumMod val="40000"/>
                  <a:lumOff val="6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318570" y="2571748"/>
            <a:ext cx="6158230" cy="398780"/>
          </a:xfrm>
          <a:prstGeom prst="rect">
            <a:avLst/>
          </a:prstGeom>
          <a:noFill/>
        </p:spPr>
        <p:txBody>
          <a:bodyPr wrap="none" rtlCol="0">
            <a:spAutoFit/>
          </a:bodyPr>
          <a:lstStyle/>
          <a:p>
            <a:r>
              <a:rPr lang="zh-CN" altLang="en-US" sz="2000" dirty="0" smtClean="0">
                <a:solidFill>
                  <a:schemeClr val="tx2">
                    <a:lumMod val="60000"/>
                    <a:lumOff val="40000"/>
                  </a:schemeClr>
                </a:solidFill>
                <a:latin typeface="微软雅黑" panose="020B0503020204020204" pitchFamily="34" charset="-122"/>
                <a:ea typeface="微软雅黑" panose="020B0503020204020204" pitchFamily="34" charset="-122"/>
              </a:rPr>
              <a:t> </a:t>
            </a:r>
            <a:r>
              <a:rPr lang="en-US" altLang="zh-CN" sz="2000" dirty="0" smtClean="0">
                <a:solidFill>
                  <a:schemeClr val="tx2">
                    <a:lumMod val="60000"/>
                    <a:lumOff val="40000"/>
                  </a:schemeClr>
                </a:solidFill>
                <a:latin typeface="微软雅黑" panose="020B0503020204020204" pitchFamily="34" charset="-122"/>
                <a:ea typeface="微软雅黑" panose="020B0503020204020204" pitchFamily="34" charset="-122"/>
              </a:rPr>
              <a:t>———————————2022</a:t>
            </a:r>
            <a:r>
              <a:rPr lang="zh-CN" altLang="en-US" sz="2000" dirty="0" smtClean="0">
                <a:solidFill>
                  <a:schemeClr val="tx2">
                    <a:lumMod val="60000"/>
                    <a:lumOff val="40000"/>
                  </a:schemeClr>
                </a:solidFill>
                <a:latin typeface="微软雅黑" panose="020B0503020204020204" pitchFamily="34" charset="-122"/>
                <a:ea typeface="微软雅黑" panose="020B0503020204020204" pitchFamily="34" charset="-122"/>
              </a:rPr>
              <a:t>年鄂州评标专家培训</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323528" y="2929508"/>
            <a:ext cx="4471670" cy="398780"/>
          </a:xfrm>
          <a:prstGeom prst="rect">
            <a:avLst/>
          </a:prstGeom>
          <a:noFill/>
        </p:spPr>
        <p:txBody>
          <a:bodyPr wrap="non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鄂州市公共资源交易监督管理局   陈慧</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7" name="矩形 6"/>
          <p:cNvSpPr/>
          <p:nvPr/>
        </p:nvSpPr>
        <p:spPr>
          <a:xfrm>
            <a:off x="8316416" y="5377780"/>
            <a:ext cx="661956" cy="230832"/>
          </a:xfrm>
          <a:prstGeom prst="rect">
            <a:avLst/>
          </a:prstGeom>
        </p:spPr>
        <p:txBody>
          <a:bodyPr wrap="square">
            <a:spAutoFit/>
          </a:bodyPr>
          <a:lstStyle/>
          <a:p>
            <a:pPr lvl="0"/>
            <a:r>
              <a:rPr lang="en-US" altLang="zh-CN" sz="100" dirty="0">
                <a:solidFill>
                  <a:srgbClr val="002060"/>
                </a:solidFill>
              </a:rPr>
              <a:t>PPT</a:t>
            </a:r>
            <a:r>
              <a:rPr lang="zh-CN" altLang="en-US" sz="100" dirty="0">
                <a:solidFill>
                  <a:srgbClr val="002060"/>
                </a:solidFill>
              </a:rPr>
              <a:t>模板下载：</a:t>
            </a:r>
            <a:r>
              <a:rPr lang="en-US" altLang="zh-CN" sz="100" dirty="0">
                <a:solidFill>
                  <a:srgbClr val="002060"/>
                </a:solidFill>
              </a:rPr>
              <a:t>www.1ppt.com/moban/     </a:t>
            </a:r>
            <a:r>
              <a:rPr lang="zh-CN" altLang="en-US" sz="100" dirty="0">
                <a:solidFill>
                  <a:srgbClr val="002060"/>
                </a:solidFill>
              </a:rPr>
              <a:t>行业</a:t>
            </a:r>
            <a:r>
              <a:rPr lang="en-US" altLang="zh-CN" sz="100" dirty="0">
                <a:solidFill>
                  <a:srgbClr val="002060"/>
                </a:solidFill>
              </a:rPr>
              <a:t>PPT</a:t>
            </a:r>
            <a:r>
              <a:rPr lang="zh-CN" altLang="en-US" sz="100" dirty="0">
                <a:solidFill>
                  <a:srgbClr val="002060"/>
                </a:solidFill>
              </a:rPr>
              <a:t>模板：</a:t>
            </a:r>
            <a:r>
              <a:rPr lang="en-US" altLang="zh-CN" sz="100" dirty="0">
                <a:solidFill>
                  <a:srgbClr val="002060"/>
                </a:solidFill>
              </a:rPr>
              <a:t>www.1ppt.com/hangye/ </a:t>
            </a:r>
            <a:endParaRPr lang="en-US" altLang="zh-CN" sz="100" dirty="0">
              <a:solidFill>
                <a:srgbClr val="002060"/>
              </a:solidFill>
            </a:endParaRPr>
          </a:p>
          <a:p>
            <a:pPr lvl="0"/>
            <a:r>
              <a:rPr lang="zh-CN" altLang="en-US" sz="100" dirty="0">
                <a:solidFill>
                  <a:srgbClr val="002060"/>
                </a:solidFill>
              </a:rPr>
              <a:t>节日</a:t>
            </a:r>
            <a:r>
              <a:rPr lang="en-US" altLang="zh-CN" sz="100" dirty="0">
                <a:solidFill>
                  <a:srgbClr val="002060"/>
                </a:solidFill>
              </a:rPr>
              <a:t>PPT</a:t>
            </a:r>
            <a:r>
              <a:rPr lang="zh-CN" altLang="en-US" sz="100" dirty="0">
                <a:solidFill>
                  <a:srgbClr val="002060"/>
                </a:solidFill>
              </a:rPr>
              <a:t>模板：</a:t>
            </a:r>
            <a:r>
              <a:rPr lang="en-US" altLang="zh-CN" sz="100" dirty="0">
                <a:solidFill>
                  <a:srgbClr val="002060"/>
                </a:solidFill>
              </a:rPr>
              <a:t>www.1ppt.com/jieri/           PPT</a:t>
            </a:r>
            <a:r>
              <a:rPr lang="zh-CN" altLang="en-US" sz="100" dirty="0">
                <a:solidFill>
                  <a:srgbClr val="002060"/>
                </a:solidFill>
              </a:rPr>
              <a:t>素材下载：</a:t>
            </a:r>
            <a:r>
              <a:rPr lang="en-US" altLang="zh-CN" sz="100" dirty="0">
                <a:solidFill>
                  <a:srgbClr val="002060"/>
                </a:solidFill>
              </a:rPr>
              <a:t>www.1ppt.com/sucai/</a:t>
            </a:r>
            <a:endParaRPr lang="en-US" altLang="zh-CN" sz="100" dirty="0">
              <a:solidFill>
                <a:srgbClr val="002060"/>
              </a:solidFill>
            </a:endParaRPr>
          </a:p>
          <a:p>
            <a:pPr lvl="0"/>
            <a:r>
              <a:rPr lang="en-US" altLang="zh-CN" sz="100" dirty="0">
                <a:solidFill>
                  <a:srgbClr val="002060"/>
                </a:solidFill>
              </a:rPr>
              <a:t>PPT</a:t>
            </a:r>
            <a:r>
              <a:rPr lang="zh-CN" altLang="en-US" sz="100" dirty="0">
                <a:solidFill>
                  <a:srgbClr val="002060"/>
                </a:solidFill>
              </a:rPr>
              <a:t>背景图片：</a:t>
            </a:r>
            <a:r>
              <a:rPr lang="en-US" altLang="zh-CN" sz="100" dirty="0">
                <a:solidFill>
                  <a:srgbClr val="002060"/>
                </a:solidFill>
              </a:rPr>
              <a:t>www.1ppt.com/beijing/      PPT</a:t>
            </a:r>
            <a:r>
              <a:rPr lang="zh-CN" altLang="en-US" sz="100" dirty="0">
                <a:solidFill>
                  <a:srgbClr val="002060"/>
                </a:solidFill>
              </a:rPr>
              <a:t>图表下载：</a:t>
            </a:r>
            <a:r>
              <a:rPr lang="en-US" altLang="zh-CN" sz="100" dirty="0">
                <a:solidFill>
                  <a:srgbClr val="002060"/>
                </a:solidFill>
              </a:rPr>
              <a:t>www.1ppt.com/tubiao/      </a:t>
            </a:r>
            <a:endParaRPr lang="en-US" altLang="zh-CN" sz="100" dirty="0">
              <a:solidFill>
                <a:srgbClr val="002060"/>
              </a:solidFill>
            </a:endParaRPr>
          </a:p>
          <a:p>
            <a:pPr lvl="0"/>
            <a:r>
              <a:rPr lang="zh-CN" altLang="en-US" sz="100" dirty="0">
                <a:solidFill>
                  <a:srgbClr val="002060"/>
                </a:solidFill>
              </a:rPr>
              <a:t>优秀</a:t>
            </a:r>
            <a:r>
              <a:rPr lang="en-US" altLang="zh-CN" sz="100" dirty="0">
                <a:solidFill>
                  <a:srgbClr val="002060"/>
                </a:solidFill>
              </a:rPr>
              <a:t>PPT</a:t>
            </a:r>
            <a:r>
              <a:rPr lang="zh-CN" altLang="en-US" sz="100" dirty="0">
                <a:solidFill>
                  <a:srgbClr val="002060"/>
                </a:solidFill>
              </a:rPr>
              <a:t>下载：</a:t>
            </a:r>
            <a:r>
              <a:rPr lang="en-US" altLang="zh-CN" sz="100" dirty="0">
                <a:solidFill>
                  <a:srgbClr val="002060"/>
                </a:solidFill>
              </a:rPr>
              <a:t>www.1ppt.com/xiazai/        PPT</a:t>
            </a:r>
            <a:r>
              <a:rPr lang="zh-CN" altLang="en-US" sz="100" dirty="0">
                <a:solidFill>
                  <a:srgbClr val="002060"/>
                </a:solidFill>
              </a:rPr>
              <a:t>教程： </a:t>
            </a:r>
            <a:r>
              <a:rPr lang="en-US" altLang="zh-CN" sz="100" dirty="0">
                <a:solidFill>
                  <a:srgbClr val="002060"/>
                </a:solidFill>
              </a:rPr>
              <a:t>www.1ppt.com/powerpoint/      </a:t>
            </a:r>
            <a:endParaRPr lang="en-US" altLang="zh-CN" sz="100" dirty="0">
              <a:solidFill>
                <a:srgbClr val="002060"/>
              </a:solidFill>
            </a:endParaRPr>
          </a:p>
          <a:p>
            <a:pPr lvl="0"/>
            <a:r>
              <a:rPr lang="en-US" altLang="zh-CN" sz="100" dirty="0">
                <a:solidFill>
                  <a:srgbClr val="002060"/>
                </a:solidFill>
              </a:rPr>
              <a:t>Word</a:t>
            </a:r>
            <a:r>
              <a:rPr lang="zh-CN" altLang="en-US" sz="100" dirty="0">
                <a:solidFill>
                  <a:srgbClr val="002060"/>
                </a:solidFill>
              </a:rPr>
              <a:t>教程： </a:t>
            </a:r>
            <a:r>
              <a:rPr lang="en-US" altLang="zh-CN" sz="100" dirty="0">
                <a:solidFill>
                  <a:srgbClr val="002060"/>
                </a:solidFill>
              </a:rPr>
              <a:t>www.1ppt.com/word/              Excel</a:t>
            </a:r>
            <a:r>
              <a:rPr lang="zh-CN" altLang="en-US" sz="100" dirty="0">
                <a:solidFill>
                  <a:srgbClr val="002060"/>
                </a:solidFill>
              </a:rPr>
              <a:t>教程：</a:t>
            </a:r>
            <a:r>
              <a:rPr lang="en-US" altLang="zh-CN" sz="100" dirty="0">
                <a:solidFill>
                  <a:srgbClr val="002060"/>
                </a:solidFill>
              </a:rPr>
              <a:t>www.1ppt.com/excel/  </a:t>
            </a:r>
            <a:endParaRPr lang="en-US" altLang="zh-CN" sz="100" dirty="0">
              <a:solidFill>
                <a:srgbClr val="002060"/>
              </a:solidFill>
            </a:endParaRPr>
          </a:p>
          <a:p>
            <a:pPr lvl="0"/>
            <a:r>
              <a:rPr lang="zh-CN" altLang="en-US" sz="100" dirty="0">
                <a:solidFill>
                  <a:srgbClr val="002060"/>
                </a:solidFill>
              </a:rPr>
              <a:t>资料下载：</a:t>
            </a:r>
            <a:r>
              <a:rPr lang="en-US" altLang="zh-CN" sz="100" dirty="0">
                <a:solidFill>
                  <a:srgbClr val="002060"/>
                </a:solidFill>
              </a:rPr>
              <a:t>www.1ppt.com/ziliao/                PPT</a:t>
            </a:r>
            <a:r>
              <a:rPr lang="zh-CN" altLang="en-US" sz="100" dirty="0">
                <a:solidFill>
                  <a:srgbClr val="002060"/>
                </a:solidFill>
              </a:rPr>
              <a:t>课件下载：</a:t>
            </a:r>
            <a:r>
              <a:rPr lang="en-US" altLang="zh-CN" sz="100" dirty="0">
                <a:solidFill>
                  <a:srgbClr val="002060"/>
                </a:solidFill>
              </a:rPr>
              <a:t>www.1ppt.com/kejian/ </a:t>
            </a:r>
            <a:endParaRPr lang="en-US" altLang="zh-CN" sz="100" dirty="0">
              <a:solidFill>
                <a:srgbClr val="002060"/>
              </a:solidFill>
            </a:endParaRPr>
          </a:p>
          <a:p>
            <a:pPr lvl="0"/>
            <a:r>
              <a:rPr lang="zh-CN" altLang="en-US" sz="100" dirty="0">
                <a:solidFill>
                  <a:srgbClr val="002060"/>
                </a:solidFill>
              </a:rPr>
              <a:t>范文下载：</a:t>
            </a:r>
            <a:r>
              <a:rPr lang="en-US" altLang="zh-CN" sz="100" dirty="0">
                <a:solidFill>
                  <a:srgbClr val="002060"/>
                </a:solidFill>
              </a:rPr>
              <a:t>www.1ppt.com/fanwen/             </a:t>
            </a:r>
            <a:r>
              <a:rPr lang="zh-CN" altLang="en-US" sz="100" dirty="0">
                <a:solidFill>
                  <a:srgbClr val="002060"/>
                </a:solidFill>
              </a:rPr>
              <a:t>试卷下载：</a:t>
            </a:r>
            <a:r>
              <a:rPr lang="en-US" altLang="zh-CN" sz="100" dirty="0">
                <a:solidFill>
                  <a:srgbClr val="002060"/>
                </a:solidFill>
              </a:rPr>
              <a:t>www.1ppt.com/shiti/  </a:t>
            </a:r>
            <a:endParaRPr lang="en-US" altLang="zh-CN" sz="100" dirty="0">
              <a:solidFill>
                <a:srgbClr val="002060"/>
              </a:solidFill>
            </a:endParaRPr>
          </a:p>
          <a:p>
            <a:pPr lvl="0"/>
            <a:r>
              <a:rPr lang="zh-CN" altLang="en-US" sz="100" dirty="0">
                <a:solidFill>
                  <a:srgbClr val="002060"/>
                </a:solidFill>
              </a:rPr>
              <a:t>教案下载：</a:t>
            </a:r>
            <a:r>
              <a:rPr lang="en-US" altLang="zh-CN" sz="100" dirty="0">
                <a:solidFill>
                  <a:srgbClr val="002060"/>
                </a:solidFill>
              </a:rPr>
              <a:t>www.1ppt.com/jiaoan/  </a:t>
            </a:r>
            <a:endParaRPr lang="en-US" altLang="zh-CN" sz="100" dirty="0">
              <a:solidFill>
                <a:srgbClr val="002060"/>
              </a:solidFill>
            </a:endParaRPr>
          </a:p>
          <a:p>
            <a:pPr lvl="0"/>
            <a:r>
              <a:rPr lang="en-US" altLang="zh-CN" sz="100" dirty="0">
                <a:solidFill>
                  <a:srgbClr val="002060"/>
                </a:solidFill>
              </a:rPr>
              <a:t> </a:t>
            </a:r>
            <a:endParaRPr lang="zh-CN" altLang="en-US" sz="100" dirty="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91108" y="593120"/>
            <a:ext cx="7488832" cy="4461510"/>
          </a:xfrm>
          <a:prstGeom prst="rect">
            <a:avLst/>
          </a:prstGeom>
          <a:noFill/>
        </p:spPr>
        <p:txBody>
          <a:bodyPr wrap="square" rtlCol="0">
            <a:spAutoFit/>
          </a:bodyPr>
          <a:lstStyle/>
          <a:p>
            <a:pPr algn="ctr"/>
            <a:endParaRPr lang="en-US" altLang="zh-C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我省评标专家的劳务费参考标准</a:t>
            </a:r>
            <a:endPar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ctr"/>
            <a:r>
              <a:rPr lang="zh-CN" altLang="en-US" dirty="0">
                <a:solidFill>
                  <a:schemeClr val="bg1"/>
                </a:solidFill>
              </a:rPr>
              <a:t>（</a:t>
            </a:r>
            <a:r>
              <a:rPr lang="en-US" altLang="zh-CN" dirty="0">
                <a:solidFill>
                  <a:schemeClr val="bg1"/>
                </a:solidFill>
              </a:rPr>
              <a:t>2021</a:t>
            </a:r>
            <a:r>
              <a:rPr lang="zh-CN" altLang="en-US" dirty="0">
                <a:solidFill>
                  <a:schemeClr val="bg1"/>
                </a:solidFill>
              </a:rPr>
              <a:t>年</a:t>
            </a:r>
            <a:r>
              <a:rPr lang="en-US" altLang="zh-CN" dirty="0">
                <a:solidFill>
                  <a:schemeClr val="bg1"/>
                </a:solidFill>
              </a:rPr>
              <a:t>11</a:t>
            </a:r>
            <a:r>
              <a:rPr lang="zh-CN" altLang="en-US" dirty="0">
                <a:solidFill>
                  <a:schemeClr val="bg1"/>
                </a:solidFill>
              </a:rPr>
              <a:t>月</a:t>
            </a:r>
            <a:r>
              <a:rPr lang="en-US" altLang="zh-CN" dirty="0">
                <a:solidFill>
                  <a:schemeClr val="bg1"/>
                </a:solidFill>
              </a:rPr>
              <a:t>30</a:t>
            </a:r>
            <a:r>
              <a:rPr lang="zh-CN" altLang="en-US" dirty="0">
                <a:solidFill>
                  <a:schemeClr val="bg1"/>
                </a:solidFill>
              </a:rPr>
              <a:t>日下发之日起执行）</a:t>
            </a:r>
            <a:endParaRPr lang="zh-CN" altLang="en-US" dirty="0">
              <a:solidFill>
                <a:schemeClr val="bg1"/>
              </a:solidFill>
            </a:endParaRPr>
          </a:p>
          <a:p>
            <a:pPr algn="r"/>
            <a:r>
              <a:rPr lang="zh-CN" altLang="en-US" dirty="0">
                <a:solidFill>
                  <a:schemeClr val="bg1"/>
                </a:solidFill>
              </a:rPr>
              <a:t>                           </a:t>
            </a:r>
            <a:endParaRPr lang="zh-CN" altLang="en-US" sz="1800" dirty="0">
              <a:solidFill>
                <a:schemeClr val="bg1"/>
              </a:solidFill>
            </a:endParaRPr>
          </a:p>
          <a:p>
            <a:r>
              <a:rPr lang="en-US" altLang="zh-CN" sz="1800" dirty="0">
                <a:solidFill>
                  <a:schemeClr val="bg1"/>
                </a:solidFill>
              </a:rPr>
              <a:t>1</a:t>
            </a:r>
            <a:r>
              <a:rPr lang="zh-CN" altLang="en-US" sz="1800" dirty="0">
                <a:solidFill>
                  <a:schemeClr val="bg1"/>
                </a:solidFill>
              </a:rPr>
              <a:t>、</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评标劳务费</a:t>
            </a:r>
            <a:r>
              <a:rPr lang="zh-CN" altLang="en-US" sz="1800" dirty="0">
                <a:solidFill>
                  <a:schemeClr val="bg1"/>
                </a:solidFill>
              </a:rPr>
              <a:t>包括</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评审费、交通费、异地评标补贴、误工费</a:t>
            </a:r>
            <a:r>
              <a:rPr lang="zh-CN" altLang="en-US" sz="1800" dirty="0">
                <a:solidFill>
                  <a:schemeClr val="bg1"/>
                </a:solidFill>
              </a:rPr>
              <a:t>四部分。需要安排食宿的，招标人或其委托的招标代理机构应安排好评标专家的食宿，或者参照湖北省财政厅规定的差旅费标准发放食宿补贴。</a:t>
            </a:r>
            <a:endParaRPr lang="zh-CN" altLang="en-US" sz="1800" dirty="0">
              <a:solidFill>
                <a:schemeClr val="bg1"/>
              </a:solidFill>
            </a:endParaRPr>
          </a:p>
          <a:p>
            <a:r>
              <a:rPr lang="en-US" altLang="zh-CN" sz="1800" dirty="0">
                <a:solidFill>
                  <a:schemeClr val="bg1"/>
                </a:solidFill>
              </a:rPr>
              <a:t>2</a:t>
            </a:r>
            <a:r>
              <a:rPr lang="zh-CN" altLang="en-US" sz="1800" dirty="0">
                <a:solidFill>
                  <a:schemeClr val="bg1"/>
                </a:solidFill>
              </a:rPr>
              <a:t>、</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评审费</a:t>
            </a:r>
            <a:endParaRPr lang="zh-CN" altLang="en-US" sz="1800" dirty="0">
              <a:solidFill>
                <a:schemeClr val="bg1"/>
              </a:solidFill>
            </a:endParaRPr>
          </a:p>
          <a:p>
            <a:r>
              <a:rPr lang="zh-CN" altLang="en-US" sz="1800" dirty="0">
                <a:solidFill>
                  <a:schemeClr val="bg1"/>
                </a:solidFill>
              </a:rPr>
              <a:t>（</a:t>
            </a:r>
            <a:r>
              <a:rPr lang="en-US" altLang="zh-CN" sz="1800" dirty="0">
                <a:solidFill>
                  <a:schemeClr val="bg1"/>
                </a:solidFill>
              </a:rPr>
              <a:t>1</a:t>
            </a:r>
            <a:r>
              <a:rPr lang="zh-CN" altLang="en-US" sz="1800" dirty="0">
                <a:solidFill>
                  <a:schemeClr val="bg1"/>
                </a:solidFill>
              </a:rPr>
              <a:t>）</a:t>
            </a:r>
            <a:r>
              <a:rPr lang="zh-CN" altLang="en-US" sz="1800" dirty="0">
                <a:solidFill>
                  <a:schemeClr val="bg1"/>
                </a:solidFill>
              </a:rPr>
              <a:t>评审费按评标的工作时间计酬。评标计费</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起始时间</a:t>
            </a:r>
            <a:r>
              <a:rPr lang="zh-CN" altLang="en-US" sz="1800" dirty="0">
                <a:solidFill>
                  <a:schemeClr val="bg1"/>
                </a:solidFill>
              </a:rPr>
              <a:t>为专家</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签到时间</a:t>
            </a:r>
            <a:r>
              <a:rPr lang="zh-CN" altLang="en-US" sz="1800" dirty="0">
                <a:solidFill>
                  <a:schemeClr val="bg1"/>
                </a:solidFill>
              </a:rPr>
              <a:t>，</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结束时间</a:t>
            </a:r>
            <a:r>
              <a:rPr lang="zh-CN" altLang="en-US" sz="1800" dirty="0">
                <a:solidFill>
                  <a:schemeClr val="bg1"/>
                </a:solidFill>
              </a:rPr>
              <a:t>为</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全体评标专家完成评标工作的时间</a:t>
            </a:r>
            <a:r>
              <a:rPr lang="zh-CN" altLang="en-US" sz="1800" dirty="0">
                <a:solidFill>
                  <a:schemeClr val="bg1"/>
                </a:solidFill>
              </a:rPr>
              <a:t>。</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基准时长为 2 小时</a:t>
            </a:r>
            <a:r>
              <a:rPr lang="zh-CN" altLang="en-US" sz="1800" dirty="0">
                <a:solidFill>
                  <a:schemeClr val="bg1"/>
                </a:solidFill>
              </a:rPr>
              <a:t>，评标时间超过半小时不足 1 小时的按增加 1小时计算，不足半小时的不予计算。</a:t>
            </a:r>
            <a:endPar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sz="1800" dirty="0">
                <a:solidFill>
                  <a:schemeClr val="bg1"/>
                </a:solidFill>
              </a:rPr>
              <a:t>（</a:t>
            </a:r>
            <a:r>
              <a:rPr lang="en-US" altLang="zh-CN" sz="1800" dirty="0">
                <a:solidFill>
                  <a:schemeClr val="bg1"/>
                </a:solidFill>
              </a:rPr>
              <a:t>2</a:t>
            </a:r>
            <a:r>
              <a:rPr lang="zh-CN" altLang="en-US" sz="1800" dirty="0">
                <a:solidFill>
                  <a:schemeClr val="bg1"/>
                </a:solidFill>
              </a:rPr>
              <a:t>）</a:t>
            </a:r>
            <a:r>
              <a:rPr lang="zh-CN" altLang="en-US" sz="1800" dirty="0">
                <a:solidFill>
                  <a:schemeClr val="bg1"/>
                </a:solidFill>
              </a:rPr>
              <a:t>评标费（税后）执行下列标准：评标时间在 2 小时以内的，按每人 </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400 元支付</a:t>
            </a:r>
            <a:r>
              <a:rPr lang="zh-CN" altLang="en-US" sz="1800" dirty="0">
                <a:solidFill>
                  <a:schemeClr val="bg1"/>
                </a:solidFill>
              </a:rPr>
              <a:t>；评标时间超过 2 小时的，</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每增加 1 小时增加 100 元</a:t>
            </a:r>
            <a:r>
              <a:rPr lang="zh-CN" altLang="en-US" sz="1800" dirty="0">
                <a:solidFill>
                  <a:schemeClr val="bg1"/>
                </a:solidFill>
              </a:rPr>
              <a:t>；</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隔夜评</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标的第二天重新计算费用</a:t>
            </a:r>
            <a:r>
              <a:rPr lang="zh-CN" altLang="en-US" sz="1800" dirty="0">
                <a:solidFill>
                  <a:schemeClr val="bg1"/>
                </a:solidFill>
              </a:rPr>
              <a:t>。</a:t>
            </a:r>
            <a:endParaRPr lang="zh-CN" altLang="en-US" sz="1800" dirty="0">
              <a:solidFill>
                <a:schemeClr val="bg1"/>
              </a:solidFill>
            </a:endParaRPr>
          </a:p>
          <a:p>
            <a:endParaRPr lang="zh-CN" altLang="en-US" sz="1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477520" y="0"/>
            <a:ext cx="8249285" cy="5077460"/>
          </a:xfrm>
          <a:prstGeom prst="rect">
            <a:avLst/>
          </a:prstGeom>
          <a:noFill/>
        </p:spPr>
        <p:txBody>
          <a:bodyPr wrap="square" rtlCol="0">
            <a:spAutoFit/>
          </a:bodyPr>
          <a:lstStyle/>
          <a:p>
            <a:endParaRPr lang="zh-CN"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zh-CN" altLang="en-US" dirty="0">
                <a:solidFill>
                  <a:schemeClr val="bg1"/>
                </a:solidFill>
              </a:rPr>
              <a:t>           </a:t>
            </a:r>
            <a:endParaRPr lang="zh-CN" altLang="en-US" sz="1800" dirty="0">
              <a:solidFill>
                <a:schemeClr val="bg1"/>
              </a:solidFill>
            </a:endParaRPr>
          </a:p>
          <a:p>
            <a:r>
              <a:rPr lang="en-US" altLang="zh-CN"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3</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交通费</a:t>
            </a:r>
            <a:endPar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sz="1800" dirty="0">
                <a:solidFill>
                  <a:schemeClr val="bg1"/>
                </a:solidFill>
              </a:rPr>
              <a:t>（</a:t>
            </a:r>
            <a:r>
              <a:rPr lang="en-US" altLang="zh-CN" sz="1800" dirty="0">
                <a:solidFill>
                  <a:schemeClr val="bg1"/>
                </a:solidFill>
              </a:rPr>
              <a:t>1</a:t>
            </a:r>
            <a:r>
              <a:rPr lang="zh-CN" altLang="en-US" sz="1800" dirty="0">
                <a:solidFill>
                  <a:schemeClr val="bg1"/>
                </a:solidFill>
              </a:rPr>
              <a:t>）</a:t>
            </a:r>
            <a:r>
              <a:rPr lang="zh-CN" altLang="en-US" sz="1800" dirty="0">
                <a:solidFill>
                  <a:schemeClr val="bg1"/>
                </a:solidFill>
              </a:rPr>
              <a:t>评标专家参加评标，其往返的市内交通费包含在评审费中；评标专家跨设区市评标，参照湖北省财政厅规定的差旅费标准据实报销。</a:t>
            </a:r>
            <a:endParaRPr lang="zh-CN" altLang="en-US" sz="1800" dirty="0">
              <a:solidFill>
                <a:schemeClr val="bg1"/>
              </a:solidFill>
            </a:endParaRPr>
          </a:p>
          <a:p>
            <a:r>
              <a:rPr lang="zh-CN" altLang="en-US" sz="1800" dirty="0">
                <a:solidFill>
                  <a:schemeClr val="bg1"/>
                </a:solidFill>
              </a:rPr>
              <a:t>（</a:t>
            </a:r>
            <a:r>
              <a:rPr lang="en-US" altLang="zh-CN" sz="1800" dirty="0">
                <a:solidFill>
                  <a:schemeClr val="bg1"/>
                </a:solidFill>
              </a:rPr>
              <a:t>2</a:t>
            </a:r>
            <a:r>
              <a:rPr lang="zh-CN" altLang="en-US" sz="1800" dirty="0">
                <a:solidFill>
                  <a:schemeClr val="bg1"/>
                </a:solidFill>
              </a:rPr>
              <a:t>）</a:t>
            </a:r>
            <a:r>
              <a:rPr lang="zh-CN" altLang="en-US" sz="1800" dirty="0">
                <a:solidFill>
                  <a:schemeClr val="bg1"/>
                </a:solidFill>
              </a:rPr>
              <a:t>评标专家在确保安全的前提下，合理选乘经济便捷的交通工具；招标人或其委托的招标代理机构可拒绝报销不合理的异地交通费。</a:t>
            </a:r>
            <a:endParaRPr lang="zh-CN" altLang="en-US" sz="1800" dirty="0">
              <a:solidFill>
                <a:schemeClr val="bg1"/>
              </a:solidFill>
            </a:endParaRPr>
          </a:p>
          <a:p>
            <a:pPr algn="l">
              <a:buClrTx/>
              <a:buSzTx/>
              <a:buFontTx/>
            </a:pPr>
            <a:r>
              <a:rPr lang="en-US" altLang="zh-CN"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4、异地评标补贴</a:t>
            </a:r>
            <a:endParaRPr lang="en-US" altLang="zh-CN" sz="1800"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sz="1800" dirty="0">
                <a:solidFill>
                  <a:schemeClr val="bg1"/>
                </a:solidFill>
              </a:rPr>
              <a:t>（</a:t>
            </a:r>
            <a:r>
              <a:rPr lang="en-US" altLang="zh-CN" sz="1800" dirty="0">
                <a:solidFill>
                  <a:schemeClr val="bg1"/>
                </a:solidFill>
              </a:rPr>
              <a:t>1</a:t>
            </a:r>
            <a:r>
              <a:rPr lang="zh-CN" altLang="en-US" sz="1800" dirty="0">
                <a:solidFill>
                  <a:schemeClr val="bg1"/>
                </a:solidFill>
              </a:rPr>
              <a:t>）除武汉市以外，评标所在地与评标专家为同一设区市与下辖县（市）以及下辖县（市）之间的，每人补贴 50 元/次。</a:t>
            </a:r>
            <a:endParaRPr lang="zh-CN" altLang="en-US" sz="1800" dirty="0">
              <a:solidFill>
                <a:schemeClr val="bg1"/>
              </a:solidFill>
            </a:endParaRPr>
          </a:p>
          <a:p>
            <a:r>
              <a:rPr lang="zh-CN" altLang="en-US" sz="1800" dirty="0">
                <a:solidFill>
                  <a:schemeClr val="bg1"/>
                </a:solidFill>
              </a:rPr>
              <a:t>（</a:t>
            </a:r>
            <a:r>
              <a:rPr lang="en-US" altLang="zh-CN" sz="1800" dirty="0">
                <a:solidFill>
                  <a:schemeClr val="bg1"/>
                </a:solidFill>
              </a:rPr>
              <a:t>2</a:t>
            </a:r>
            <a:r>
              <a:rPr lang="zh-CN" altLang="en-US" sz="1800" dirty="0">
                <a:solidFill>
                  <a:schemeClr val="bg1"/>
                </a:solidFill>
              </a:rPr>
              <a:t>）评标所在地与评标专家跨设区市的，每人补贴 100 元/次。</a:t>
            </a:r>
            <a:endParaRPr lang="zh-CN" altLang="en-US" sz="1800" dirty="0">
              <a:solidFill>
                <a:schemeClr val="bg1"/>
              </a:solidFill>
            </a:endParaRPr>
          </a:p>
          <a:p>
            <a:pPr algn="l">
              <a:buClrTx/>
              <a:buSzTx/>
              <a:buFontTx/>
            </a:pPr>
            <a:r>
              <a:rPr lang="en-US" altLang="zh-CN"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5</a:t>
            </a:r>
            <a:r>
              <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、误工费</a:t>
            </a:r>
            <a:endParaRPr lang="zh-CN" altLang="en-US" sz="1800"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sz="1800" dirty="0">
                <a:solidFill>
                  <a:schemeClr val="bg1"/>
                </a:solidFill>
              </a:rPr>
              <a:t>（</a:t>
            </a:r>
            <a:r>
              <a:rPr lang="en-US" altLang="zh-CN" sz="1800" dirty="0">
                <a:solidFill>
                  <a:schemeClr val="bg1"/>
                </a:solidFill>
              </a:rPr>
              <a:t>1</a:t>
            </a:r>
            <a:r>
              <a:rPr lang="zh-CN" altLang="en-US" sz="1800" dirty="0">
                <a:solidFill>
                  <a:schemeClr val="bg1"/>
                </a:solidFill>
              </a:rPr>
              <a:t>）评标活动因故改期的，对按照原定时间地点已到达的评标专家，招标人或其委托的招标代理机构按 200 元/人的标准支付误工补偿；原定在异地评标因故改期的，导致专家误工 1 天以上的，招标人除按原约定承担专家交通费用外，另按 400 元/人/天的标准支付误工补偿。</a:t>
            </a:r>
            <a:endParaRPr lang="zh-CN" altLang="en-US" sz="1800" dirty="0">
              <a:solidFill>
                <a:schemeClr val="bg1"/>
              </a:solidFill>
            </a:endParaRPr>
          </a:p>
          <a:p>
            <a:r>
              <a:rPr lang="zh-CN" altLang="en-US" sz="1800" dirty="0">
                <a:solidFill>
                  <a:schemeClr val="bg1"/>
                </a:solidFill>
              </a:rPr>
              <a:t>（</a:t>
            </a:r>
            <a:r>
              <a:rPr lang="en-US" altLang="zh-CN" sz="1800" dirty="0">
                <a:solidFill>
                  <a:schemeClr val="bg1"/>
                </a:solidFill>
              </a:rPr>
              <a:t>2</a:t>
            </a:r>
            <a:r>
              <a:rPr lang="zh-CN" altLang="en-US" sz="1800" dirty="0">
                <a:solidFill>
                  <a:schemeClr val="bg1"/>
                </a:solidFill>
              </a:rPr>
              <a:t>）到达评标现场后按规定主动回避的评标专家，招标人或其委托的招标代理机构按 100 元/人的标准支付误工补偿。</a:t>
            </a:r>
            <a:endParaRPr lang="zh-CN" altLang="en-US" sz="1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1560" y="669062"/>
            <a:ext cx="7488832" cy="3692525"/>
          </a:xfrm>
          <a:prstGeom prst="rect">
            <a:avLst/>
          </a:prstGeom>
          <a:noFill/>
        </p:spPr>
        <p:txBody>
          <a:bodyPr wrap="square" rtlCol="0">
            <a:spAutoFit/>
          </a:bodyPr>
          <a:lstStyle/>
          <a:p>
            <a:r>
              <a:rPr lang="en-US" altLang="zh-CN"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zh-CN" alt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zh-CN" alt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评标专家</a:t>
            </a:r>
            <a:r>
              <a:rPr lang="zh-CN"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的义务</a:t>
            </a:r>
            <a:endParaRPr lang="en-US" altLang="zh-CN" dirty="0" smtClean="0">
              <a:solidFill>
                <a:schemeClr val="bg1"/>
              </a:solidFill>
              <a:effectLst>
                <a:glow rad="228600">
                  <a:schemeClr val="accent2">
                    <a:satMod val="175000"/>
                    <a:alpha val="40000"/>
                  </a:schemeClr>
                </a:glow>
              </a:effectLst>
            </a:endParaRPr>
          </a:p>
          <a:p>
            <a:r>
              <a:rPr lang="en-US" altLang="zh-CN" u="sng" dirty="0">
                <a:solidFill>
                  <a:schemeClr val="bg1"/>
                </a:solidFill>
              </a:rPr>
              <a:t>《</a:t>
            </a:r>
            <a:r>
              <a:rPr lang="zh-CN" altLang="en-US" u="sng" dirty="0">
                <a:solidFill>
                  <a:schemeClr val="bg1"/>
                </a:solidFill>
              </a:rPr>
              <a:t>评标专家和评标专家库管理暂行办法</a:t>
            </a:r>
            <a:r>
              <a:rPr lang="en-US" altLang="zh-CN" u="sng" dirty="0">
                <a:solidFill>
                  <a:schemeClr val="bg1"/>
                </a:solidFill>
              </a:rPr>
              <a:t>》</a:t>
            </a:r>
            <a:r>
              <a:rPr lang="zh-CN" altLang="en-US" dirty="0">
                <a:solidFill>
                  <a:schemeClr val="bg1"/>
                </a:solidFill>
              </a:rPr>
              <a:t>规定：</a:t>
            </a:r>
            <a:endParaRPr lang="zh-CN" altLang="en-US" dirty="0">
              <a:solidFill>
                <a:schemeClr val="bg1"/>
              </a:solidFill>
            </a:endParaRPr>
          </a:p>
          <a:p>
            <a:endParaRPr lang="en-US" altLang="zh-CN" dirty="0" smtClean="0">
              <a:solidFill>
                <a:schemeClr val="bg1"/>
              </a:solidFill>
            </a:endParaRPr>
          </a:p>
          <a:p>
            <a:r>
              <a:rPr lang="zh-CN" altLang="en-US" dirty="0">
                <a:solidFill>
                  <a:schemeClr val="bg1"/>
                </a:solidFill>
              </a:rPr>
              <a:t>评标专家负有下列</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义务</a:t>
            </a:r>
            <a:r>
              <a:rPr lang="zh-CN" altLang="en-US" dirty="0">
                <a:solidFill>
                  <a:schemeClr val="bg1"/>
                </a:solidFill>
              </a:rPr>
              <a:t>：</a:t>
            </a:r>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1</a:t>
            </a:r>
            <a:r>
              <a:rPr lang="zh-CN" altLang="en-US" dirty="0" smtClean="0">
                <a:solidFill>
                  <a:schemeClr val="bg1"/>
                </a:solidFill>
              </a:rPr>
              <a:t>）</a:t>
            </a:r>
            <a:r>
              <a:rPr lang="zh-CN" altLang="en-US" dirty="0">
                <a:solidFill>
                  <a:schemeClr val="bg1"/>
                </a:solidFill>
              </a:rPr>
              <a:t>有</a:t>
            </a:r>
            <a:r>
              <a:rPr lang="en-US" altLang="zh-CN" dirty="0">
                <a:solidFill>
                  <a:schemeClr val="bg1"/>
                </a:solidFill>
              </a:rPr>
              <a:t>《</a:t>
            </a:r>
            <a:r>
              <a:rPr lang="zh-CN" altLang="en-US" u="sng" dirty="0">
                <a:solidFill>
                  <a:schemeClr val="bg1"/>
                </a:solidFill>
              </a:rPr>
              <a:t>招标投标法</a:t>
            </a:r>
            <a:r>
              <a:rPr lang="en-US" altLang="zh-CN" u="sng" dirty="0">
                <a:solidFill>
                  <a:schemeClr val="bg1"/>
                </a:solidFill>
              </a:rPr>
              <a:t>》</a:t>
            </a:r>
            <a:r>
              <a:rPr lang="zh-CN" altLang="en-US" dirty="0">
                <a:solidFill>
                  <a:schemeClr val="bg1"/>
                </a:solidFill>
              </a:rPr>
              <a:t>第三十七条、</a:t>
            </a:r>
            <a:r>
              <a:rPr lang="en-US" altLang="zh-CN" u="sng" dirty="0">
                <a:solidFill>
                  <a:schemeClr val="bg1"/>
                </a:solidFill>
              </a:rPr>
              <a:t>《</a:t>
            </a:r>
            <a:r>
              <a:rPr lang="zh-CN" altLang="en-US" u="sng" dirty="0">
                <a:solidFill>
                  <a:schemeClr val="bg1"/>
                </a:solidFill>
              </a:rPr>
              <a:t>招标投标法实施条例</a:t>
            </a:r>
            <a:r>
              <a:rPr lang="en-US" altLang="zh-CN" u="sng" dirty="0">
                <a:solidFill>
                  <a:schemeClr val="bg1"/>
                </a:solidFill>
              </a:rPr>
              <a:t>》</a:t>
            </a:r>
            <a:r>
              <a:rPr lang="zh-CN" altLang="en-US" dirty="0">
                <a:solidFill>
                  <a:schemeClr val="bg1"/>
                </a:solidFill>
              </a:rPr>
              <a:t>第四十六条和</a:t>
            </a:r>
            <a:r>
              <a:rPr lang="en-US" altLang="zh-CN" u="sng" dirty="0">
                <a:solidFill>
                  <a:schemeClr val="bg1"/>
                </a:solidFill>
              </a:rPr>
              <a:t>《</a:t>
            </a:r>
            <a:r>
              <a:rPr lang="zh-CN" altLang="en-US" u="sng" dirty="0">
                <a:solidFill>
                  <a:schemeClr val="bg1"/>
                </a:solidFill>
              </a:rPr>
              <a:t>评标委员会和评标方法暂行规定</a:t>
            </a:r>
            <a:r>
              <a:rPr lang="en-US" altLang="zh-CN" u="sng" dirty="0">
                <a:solidFill>
                  <a:schemeClr val="bg1"/>
                </a:solidFill>
              </a:rPr>
              <a:t>》</a:t>
            </a:r>
            <a:r>
              <a:rPr lang="zh-CN" altLang="en-US" dirty="0">
                <a:solidFill>
                  <a:schemeClr val="bg1"/>
                </a:solidFill>
              </a:rPr>
              <a:t>第十二条</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hlinkClick r:id="" action="ppaction://hlinkshowjump?jump=nextslide"/>
              </a:rPr>
              <a:t>规定情形</a:t>
            </a:r>
            <a:r>
              <a:rPr lang="zh-CN" altLang="en-US" dirty="0">
                <a:solidFill>
                  <a:schemeClr val="bg1"/>
                </a:solidFill>
              </a:rPr>
              <a:t>之一的，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主动提出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回避</a:t>
            </a:r>
            <a:r>
              <a:rPr lang="zh-CN" altLang="en-US" dirty="0">
                <a:solidFill>
                  <a:schemeClr val="bg1"/>
                </a:solidFill>
              </a:rPr>
              <a:t>； </a:t>
            </a:r>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2</a:t>
            </a:r>
            <a:r>
              <a:rPr lang="zh-CN" altLang="en-US" dirty="0" smtClean="0">
                <a:solidFill>
                  <a:schemeClr val="bg1"/>
                </a:solidFill>
              </a:rPr>
              <a:t>）</a:t>
            </a:r>
            <a:r>
              <a:rPr lang="zh-CN" altLang="en-US" dirty="0">
                <a:solidFill>
                  <a:schemeClr val="bg1"/>
                </a:solidFill>
              </a:rPr>
              <a:t>遵守</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hlinkClick r:id="rId1" action="ppaction://hlinksldjump"/>
              </a:rPr>
              <a:t>评标工作纪律</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私下接触投标人，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收受他人的财物或者其他好处，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透露对投标文件的评审和比较、中标候选人的推荐情况以及与评标有关的其他</a:t>
            </a:r>
            <a:r>
              <a:rPr lang="zh-CN" altLang="en-US" dirty="0" smtClean="0">
                <a:solidFill>
                  <a:schemeClr val="bg1"/>
                </a:solidFill>
              </a:rPr>
              <a:t>情况；</a:t>
            </a:r>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3</a:t>
            </a:r>
            <a:r>
              <a:rPr lang="zh-CN" altLang="en-US" dirty="0" smtClean="0">
                <a:solidFill>
                  <a:schemeClr val="bg1"/>
                </a:solidFill>
              </a:rPr>
              <a:t>）</a:t>
            </a:r>
            <a:r>
              <a:rPr lang="zh-CN" altLang="zh-CN" dirty="0">
                <a:solidFill>
                  <a:schemeClr val="bg1"/>
                </a:solidFill>
              </a:rPr>
              <a:t>客观公正地进行</a:t>
            </a:r>
            <a:r>
              <a:rPr lang="zh-CN" altLang="zh-CN" dirty="0" smtClean="0">
                <a:solidFill>
                  <a:schemeClr val="bg1"/>
                </a:solidFill>
              </a:rPr>
              <a:t>评标</a:t>
            </a:r>
            <a:r>
              <a:rPr lang="zh-CN" altLang="en-US" dirty="0" smtClean="0">
                <a:solidFill>
                  <a:schemeClr val="bg1"/>
                </a:solidFill>
              </a:rPr>
              <a:t>；</a:t>
            </a:r>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4</a:t>
            </a:r>
            <a:r>
              <a:rPr lang="zh-CN" altLang="en-US" dirty="0" smtClean="0">
                <a:solidFill>
                  <a:schemeClr val="bg1"/>
                </a:solidFill>
              </a:rPr>
              <a:t>）</a:t>
            </a:r>
            <a:r>
              <a:rPr lang="zh-CN" altLang="zh-CN" dirty="0">
                <a:solidFill>
                  <a:schemeClr val="bg1"/>
                </a:solidFill>
              </a:rPr>
              <a:t>协助、配合有关行政监督部门的监督、检查</a:t>
            </a:r>
            <a:r>
              <a:rPr lang="zh-CN" altLang="en-US" dirty="0" smtClean="0">
                <a:solidFill>
                  <a:schemeClr val="bg1"/>
                </a:solidFill>
              </a:rPr>
              <a:t>。</a:t>
            </a:r>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5</a:t>
            </a:r>
            <a:r>
              <a:rPr lang="zh-CN" altLang="en-US" dirty="0" smtClean="0">
                <a:solidFill>
                  <a:schemeClr val="bg1"/>
                </a:solidFill>
              </a:rPr>
              <a:t>）</a:t>
            </a:r>
            <a:r>
              <a:rPr lang="zh-CN" altLang="en-US" dirty="0" smtClean="0">
                <a:solidFill>
                  <a:schemeClr val="bg1"/>
                </a:solidFill>
              </a:rPr>
              <a:t>国家规定的</a:t>
            </a:r>
            <a:r>
              <a:rPr lang="zh-CN" altLang="zh-CN" dirty="0" smtClean="0">
                <a:solidFill>
                  <a:schemeClr val="bg1"/>
                </a:solidFill>
              </a:rPr>
              <a:t>其他</a:t>
            </a:r>
            <a:r>
              <a:rPr lang="zh-CN" altLang="zh-CN" dirty="0">
                <a:solidFill>
                  <a:schemeClr val="bg1"/>
                </a:solidFill>
              </a:rPr>
              <a:t>义务。</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28705" y="695099"/>
            <a:ext cx="7488832" cy="3692525"/>
          </a:xfrm>
          <a:prstGeom prst="rect">
            <a:avLst/>
          </a:prstGeom>
          <a:noFill/>
        </p:spPr>
        <p:txBody>
          <a:bodyPr wrap="square" rtlCol="0">
            <a:spAutoFit/>
          </a:bodyPr>
          <a:lstStyle/>
          <a:p>
            <a:r>
              <a:rPr lang="en-US" altLang="zh-CN" dirty="0" smtClean="0">
                <a:solidFill>
                  <a:schemeClr val="bg1"/>
                </a:solidFill>
              </a:rPr>
              <a:t>1</a:t>
            </a:r>
            <a:r>
              <a:rPr lang="zh-CN" altLang="en-US" dirty="0">
                <a:solidFill>
                  <a:schemeClr val="bg1"/>
                </a:solidFill>
              </a:rPr>
              <a:t>、有</a:t>
            </a:r>
            <a:r>
              <a:rPr lang="en-US" altLang="zh-CN" u="sng" dirty="0">
                <a:solidFill>
                  <a:schemeClr val="bg1"/>
                </a:solidFill>
              </a:rPr>
              <a:t>《</a:t>
            </a:r>
            <a:r>
              <a:rPr lang="zh-CN" altLang="en-US" u="sng" dirty="0">
                <a:solidFill>
                  <a:schemeClr val="bg1"/>
                </a:solidFill>
              </a:rPr>
              <a:t>招标投标法</a:t>
            </a:r>
            <a:r>
              <a:rPr lang="en-US" altLang="zh-CN" u="sng" dirty="0">
                <a:solidFill>
                  <a:schemeClr val="bg1"/>
                </a:solidFill>
              </a:rPr>
              <a:t>》</a:t>
            </a:r>
            <a:r>
              <a:rPr lang="zh-CN" altLang="en-US" dirty="0">
                <a:solidFill>
                  <a:schemeClr val="bg1"/>
                </a:solidFill>
              </a:rPr>
              <a:t>第三十七条、</a:t>
            </a:r>
            <a:r>
              <a:rPr lang="en-US" altLang="zh-CN" u="sng" dirty="0">
                <a:solidFill>
                  <a:schemeClr val="bg1"/>
                </a:solidFill>
              </a:rPr>
              <a:t>《</a:t>
            </a:r>
            <a:r>
              <a:rPr lang="zh-CN" altLang="en-US" u="sng" dirty="0">
                <a:solidFill>
                  <a:schemeClr val="bg1"/>
                </a:solidFill>
              </a:rPr>
              <a:t>招标投标法实施条例</a:t>
            </a:r>
            <a:r>
              <a:rPr lang="en-US" altLang="zh-CN" u="sng" dirty="0">
                <a:solidFill>
                  <a:schemeClr val="bg1"/>
                </a:solidFill>
              </a:rPr>
              <a:t>》</a:t>
            </a:r>
            <a:r>
              <a:rPr lang="zh-CN" altLang="en-US" dirty="0">
                <a:solidFill>
                  <a:schemeClr val="bg1"/>
                </a:solidFill>
              </a:rPr>
              <a:t>第四十六条和</a:t>
            </a:r>
            <a:r>
              <a:rPr lang="en-US" altLang="zh-CN" u="sng" dirty="0">
                <a:solidFill>
                  <a:schemeClr val="bg1"/>
                </a:solidFill>
              </a:rPr>
              <a:t>《</a:t>
            </a:r>
            <a:r>
              <a:rPr lang="zh-CN" altLang="en-US" u="sng" dirty="0">
                <a:solidFill>
                  <a:schemeClr val="bg1"/>
                </a:solidFill>
              </a:rPr>
              <a:t>评标委员会和评标方法暂行规定</a:t>
            </a:r>
            <a:r>
              <a:rPr lang="en-US" altLang="zh-CN" u="sng" dirty="0">
                <a:solidFill>
                  <a:schemeClr val="bg1"/>
                </a:solidFill>
              </a:rPr>
              <a:t>》</a:t>
            </a:r>
            <a:r>
              <a:rPr lang="zh-CN" altLang="en-US" dirty="0">
                <a:solidFill>
                  <a:schemeClr val="bg1"/>
                </a:solidFill>
              </a:rPr>
              <a:t>第十二条规定情形之一的，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主动提出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回避</a:t>
            </a:r>
            <a:r>
              <a:rPr lang="zh-CN" altLang="en-US" dirty="0">
                <a:solidFill>
                  <a:schemeClr val="bg1"/>
                </a:solidFill>
              </a:rPr>
              <a:t>：</a:t>
            </a:r>
            <a:endParaRPr lang="en-US" altLang="zh-CN" dirty="0" smtClean="0">
              <a:solidFill>
                <a:schemeClr val="bg1"/>
              </a:solidFill>
            </a:endParaRPr>
          </a:p>
          <a:p>
            <a:r>
              <a:rPr lang="en-US" altLang="zh-CN" u="sng" dirty="0">
                <a:solidFill>
                  <a:schemeClr val="bg1"/>
                </a:solidFill>
              </a:rPr>
              <a:t>《</a:t>
            </a:r>
            <a:r>
              <a:rPr lang="zh-CN" altLang="en-US" u="sng" dirty="0">
                <a:solidFill>
                  <a:schemeClr val="bg1"/>
                </a:solidFill>
              </a:rPr>
              <a:t>招标投标法</a:t>
            </a:r>
            <a:r>
              <a:rPr lang="en-US" altLang="zh-CN" u="sng" dirty="0">
                <a:solidFill>
                  <a:schemeClr val="bg1"/>
                </a:solidFill>
              </a:rPr>
              <a:t>》</a:t>
            </a:r>
            <a:r>
              <a:rPr lang="zh-CN" altLang="en-US" u="sng" dirty="0">
                <a:solidFill>
                  <a:schemeClr val="bg1"/>
                </a:solidFill>
              </a:rPr>
              <a:t>第三十七条</a:t>
            </a:r>
            <a:r>
              <a:rPr lang="zh-CN" altLang="en-US" dirty="0" smtClean="0">
                <a:solidFill>
                  <a:schemeClr val="bg1"/>
                </a:solidFill>
              </a:rPr>
              <a:t>：</a:t>
            </a:r>
            <a:r>
              <a:rPr lang="zh-CN" altLang="en-US" dirty="0">
                <a:solidFill>
                  <a:schemeClr val="bg1"/>
                </a:solidFill>
              </a:rPr>
              <a:t>与投标人存在</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利害关系</a:t>
            </a:r>
            <a:r>
              <a:rPr lang="zh-CN" altLang="en-US" dirty="0">
                <a:solidFill>
                  <a:schemeClr val="bg1"/>
                </a:solidFill>
              </a:rPr>
              <a:t>的</a:t>
            </a:r>
            <a:r>
              <a:rPr lang="zh-CN" altLang="en-US" dirty="0" smtClean="0">
                <a:solidFill>
                  <a:schemeClr val="bg1"/>
                </a:solidFill>
              </a:rPr>
              <a:t>人</a:t>
            </a:r>
            <a:endParaRPr lang="en-US" altLang="zh-CN" dirty="0" smtClean="0">
              <a:solidFill>
                <a:schemeClr val="bg1"/>
              </a:solidFill>
            </a:endParaRPr>
          </a:p>
          <a:p>
            <a:r>
              <a:rPr lang="en-US" altLang="zh-CN" u="sng" dirty="0">
                <a:solidFill>
                  <a:schemeClr val="bg1"/>
                </a:solidFill>
              </a:rPr>
              <a:t>《</a:t>
            </a:r>
            <a:r>
              <a:rPr lang="zh-CN" altLang="en-US" u="sng" dirty="0">
                <a:solidFill>
                  <a:schemeClr val="bg1"/>
                </a:solidFill>
              </a:rPr>
              <a:t>招标投标法实施条例</a:t>
            </a:r>
            <a:r>
              <a:rPr lang="en-US" altLang="zh-CN" u="sng" dirty="0">
                <a:solidFill>
                  <a:schemeClr val="bg1"/>
                </a:solidFill>
              </a:rPr>
              <a:t>》</a:t>
            </a:r>
            <a:r>
              <a:rPr lang="zh-CN" altLang="en-US" dirty="0">
                <a:solidFill>
                  <a:schemeClr val="bg1"/>
                </a:solidFill>
              </a:rPr>
              <a:t>第四十六条</a:t>
            </a:r>
            <a:r>
              <a:rPr lang="zh-CN" altLang="en-US" dirty="0" smtClean="0">
                <a:solidFill>
                  <a:schemeClr val="bg1"/>
                </a:solidFill>
              </a:rPr>
              <a:t>： </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评标委员会成员与投标人有利害关系的，应当主动回避。</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行政监督部门的工作人员</a:t>
            </a:r>
            <a:r>
              <a:rPr lang="zh-CN" altLang="en-US" dirty="0">
                <a:solidFill>
                  <a:schemeClr val="bg1"/>
                </a:solidFill>
              </a:rPr>
              <a:t>不得担任本部门负责监督项目的</a:t>
            </a:r>
            <a:r>
              <a:rPr lang="zh-CN" altLang="en-US" dirty="0" smtClean="0">
                <a:solidFill>
                  <a:schemeClr val="bg1"/>
                </a:solidFill>
              </a:rPr>
              <a:t>评标委员会</a:t>
            </a:r>
            <a:r>
              <a:rPr lang="zh-CN" altLang="en-US" dirty="0">
                <a:solidFill>
                  <a:schemeClr val="bg1"/>
                </a:solidFill>
              </a:rPr>
              <a:t>成员。 </a:t>
            </a:r>
            <a:endParaRPr lang="zh-CN" altLang="en-US" dirty="0">
              <a:solidFill>
                <a:schemeClr val="bg1"/>
              </a:solidFill>
            </a:endParaRPr>
          </a:p>
          <a:p>
            <a:r>
              <a:rPr lang="en-US" altLang="zh-CN" u="sng" dirty="0">
                <a:solidFill>
                  <a:schemeClr val="bg1"/>
                </a:solidFill>
              </a:rPr>
              <a:t>《</a:t>
            </a:r>
            <a:r>
              <a:rPr lang="zh-CN" altLang="en-US" u="sng" dirty="0">
                <a:solidFill>
                  <a:schemeClr val="bg1"/>
                </a:solidFill>
              </a:rPr>
              <a:t>评标委员会和评标方法暂行规定</a:t>
            </a:r>
            <a:r>
              <a:rPr lang="en-US" altLang="zh-CN" u="sng" dirty="0">
                <a:solidFill>
                  <a:schemeClr val="bg1"/>
                </a:solidFill>
              </a:rPr>
              <a:t>》</a:t>
            </a:r>
            <a:r>
              <a:rPr lang="zh-CN" altLang="en-US" u="sng" dirty="0">
                <a:solidFill>
                  <a:schemeClr val="bg1"/>
                </a:solidFill>
              </a:rPr>
              <a:t>第十二条</a:t>
            </a:r>
            <a:r>
              <a:rPr lang="zh-CN" altLang="en-US" dirty="0" smtClean="0">
                <a:solidFill>
                  <a:schemeClr val="bg1"/>
                </a:solidFill>
              </a:rPr>
              <a:t>：</a:t>
            </a:r>
            <a:endParaRPr lang="zh-CN" altLang="en-US" dirty="0">
              <a:solidFill>
                <a:schemeClr val="bg1"/>
              </a:solidFill>
            </a:endParaRPr>
          </a:p>
          <a:p>
            <a:r>
              <a:rPr lang="zh-CN" altLang="en-US" dirty="0">
                <a:solidFill>
                  <a:schemeClr val="bg1"/>
                </a:solidFill>
              </a:rPr>
              <a:t>（</a:t>
            </a:r>
            <a:r>
              <a:rPr lang="en-US" altLang="zh-CN" dirty="0">
                <a:solidFill>
                  <a:schemeClr val="bg1"/>
                </a:solidFill>
              </a:rPr>
              <a:t>1</a:t>
            </a:r>
            <a:r>
              <a:rPr lang="zh-CN" altLang="en-US" dirty="0">
                <a:solidFill>
                  <a:schemeClr val="bg1"/>
                </a:solidFill>
              </a:rPr>
              <a:t>）投标人或者投标人主要负责人的近亲属；</a:t>
            </a:r>
            <a:endParaRPr lang="zh-CN" altLang="en-US" dirty="0">
              <a:solidFill>
                <a:schemeClr val="bg1"/>
              </a:solidFill>
            </a:endParaRPr>
          </a:p>
          <a:p>
            <a:r>
              <a:rPr lang="zh-CN" altLang="en-US" dirty="0">
                <a:solidFill>
                  <a:schemeClr val="bg1"/>
                </a:solidFill>
              </a:rPr>
              <a:t>（</a:t>
            </a:r>
            <a:r>
              <a:rPr lang="en-US" altLang="zh-CN" dirty="0">
                <a:solidFill>
                  <a:schemeClr val="bg1"/>
                </a:solidFill>
              </a:rPr>
              <a:t>2</a:t>
            </a:r>
            <a:r>
              <a:rPr lang="zh-CN" altLang="en-US" dirty="0">
                <a:solidFill>
                  <a:schemeClr val="bg1"/>
                </a:solidFill>
              </a:rPr>
              <a:t>）项目主管部门或者行政监督部门的人员；</a:t>
            </a:r>
            <a:endParaRPr lang="zh-CN" altLang="en-US" dirty="0">
              <a:solidFill>
                <a:schemeClr val="bg1"/>
              </a:solidFill>
            </a:endParaRPr>
          </a:p>
          <a:p>
            <a:r>
              <a:rPr lang="zh-CN" altLang="en-US" dirty="0">
                <a:solidFill>
                  <a:schemeClr val="bg1"/>
                </a:solidFill>
              </a:rPr>
              <a:t>（</a:t>
            </a:r>
            <a:r>
              <a:rPr lang="en-US" altLang="zh-CN" dirty="0">
                <a:solidFill>
                  <a:schemeClr val="bg1"/>
                </a:solidFill>
              </a:rPr>
              <a:t>3</a:t>
            </a:r>
            <a:r>
              <a:rPr lang="zh-CN" altLang="en-US" dirty="0">
                <a:solidFill>
                  <a:schemeClr val="bg1"/>
                </a:solidFill>
              </a:rPr>
              <a:t>）与投标人有</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hlinkClick r:id="" action="ppaction://hlinkshowjump?jump=nextslide"/>
              </a:rPr>
              <a:t>经济利益关系</a:t>
            </a:r>
            <a:r>
              <a:rPr lang="zh-CN" altLang="en-US" dirty="0">
                <a:solidFill>
                  <a:schemeClr val="bg1"/>
                </a:solidFill>
              </a:rPr>
              <a:t>，可能影响对投标公正评审的；</a:t>
            </a:r>
            <a:endParaRPr lang="zh-CN" altLang="en-US" dirty="0">
              <a:solidFill>
                <a:schemeClr val="bg1"/>
              </a:solidFill>
            </a:endParaRPr>
          </a:p>
          <a:p>
            <a:r>
              <a:rPr lang="zh-CN" altLang="en-US" dirty="0">
                <a:solidFill>
                  <a:schemeClr val="bg1"/>
                </a:solidFill>
              </a:rPr>
              <a:t>（</a:t>
            </a:r>
            <a:r>
              <a:rPr lang="en-US" altLang="zh-CN" dirty="0">
                <a:solidFill>
                  <a:schemeClr val="bg1"/>
                </a:solidFill>
              </a:rPr>
              <a:t>4</a:t>
            </a:r>
            <a:r>
              <a:rPr lang="zh-CN" altLang="en-US" dirty="0">
                <a:solidFill>
                  <a:schemeClr val="bg1"/>
                </a:solidFill>
              </a:rPr>
              <a:t>）曾因在招标、投标以及其他与招标投标有关活动中从事违法行为而受过行政处罚或刑事处罚的</a:t>
            </a:r>
            <a:r>
              <a:rPr lang="zh-CN" altLang="en-US" dirty="0" smtClean="0">
                <a:solidFill>
                  <a:schemeClr val="bg1"/>
                </a:solidFill>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1560" y="985294"/>
            <a:ext cx="7488832" cy="4247317"/>
          </a:xfrm>
          <a:prstGeom prst="rect">
            <a:avLst/>
          </a:prstGeom>
          <a:noFill/>
        </p:spPr>
        <p:txBody>
          <a:bodyPr wrap="square" rtlCol="0">
            <a:spAutoFit/>
          </a:bodyPr>
          <a:lstStyle/>
          <a:p>
            <a:r>
              <a:rPr lang="zh-CN" altLang="en-US" dirty="0" smtClean="0">
                <a:solidFill>
                  <a:schemeClr val="bg1"/>
                </a:solidFill>
              </a:rPr>
              <a:t>与</a:t>
            </a:r>
            <a:r>
              <a:rPr lang="zh-CN" altLang="en-US" dirty="0">
                <a:solidFill>
                  <a:schemeClr val="bg1"/>
                </a:solidFill>
              </a:rPr>
              <a:t>投标人有经济利益关系，可能影响对投标公正评审</a:t>
            </a:r>
            <a:r>
              <a:rPr lang="zh-CN" altLang="en-US" dirty="0" smtClean="0">
                <a:solidFill>
                  <a:schemeClr val="bg1"/>
                </a:solidFill>
              </a:rPr>
              <a:t>的，应当</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hlinkClick r:id="rId1" action="ppaction://hlinksldjump"/>
              </a:rPr>
              <a:t>回避</a:t>
            </a:r>
            <a:r>
              <a:rPr lang="zh-CN" altLang="en-US" dirty="0" smtClean="0">
                <a:solidFill>
                  <a:schemeClr val="bg1"/>
                </a:solidFill>
              </a:rPr>
              <a:t>。</a:t>
            </a:r>
            <a:endParaRPr lang="en-US" altLang="zh-CN" dirty="0" smtClean="0">
              <a:solidFill>
                <a:schemeClr val="bg1"/>
              </a:solidFill>
            </a:endParaRPr>
          </a:p>
          <a:p>
            <a:endParaRPr lang="en-US" altLang="zh-C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经济利益关系</a:t>
            </a:r>
            <a:r>
              <a:rPr lang="zh-CN" altLang="en-US" dirty="0">
                <a:solidFill>
                  <a:schemeClr val="bg1"/>
                </a:solidFill>
              </a:rPr>
              <a:t>通常是</a:t>
            </a:r>
            <a:r>
              <a:rPr lang="zh-CN" altLang="en-US" dirty="0" smtClean="0">
                <a:solidFill>
                  <a:schemeClr val="bg1"/>
                </a:solidFill>
              </a:rPr>
              <a:t>指：</a:t>
            </a:r>
            <a:endParaRPr lang="zh-CN" altLang="en-US" dirty="0">
              <a:solidFill>
                <a:schemeClr val="bg1"/>
              </a:solidFill>
            </a:endParaRPr>
          </a:p>
          <a:p>
            <a:endParaRPr lang="en-US" altLang="zh-CN" dirty="0">
              <a:solidFill>
                <a:schemeClr val="bg1"/>
              </a:solidFill>
            </a:endParaRPr>
          </a:p>
          <a:p>
            <a:r>
              <a:rPr lang="zh-CN" altLang="en-US" dirty="0" smtClean="0">
                <a:solidFill>
                  <a:schemeClr val="bg1"/>
                </a:solidFill>
              </a:rPr>
              <a:t>（</a:t>
            </a:r>
            <a:r>
              <a:rPr lang="en-US" altLang="zh-CN" dirty="0">
                <a:solidFill>
                  <a:schemeClr val="bg1"/>
                </a:solidFill>
              </a:rPr>
              <a:t>1</a:t>
            </a:r>
            <a:r>
              <a:rPr lang="zh-CN" altLang="en-US" dirty="0">
                <a:solidFill>
                  <a:schemeClr val="bg1"/>
                </a:solidFill>
              </a:rPr>
              <a:t>）为投标单位工作人员或本人</a:t>
            </a:r>
            <a:r>
              <a:rPr lang="en-US" altLang="zh-CN" dirty="0">
                <a:solidFill>
                  <a:schemeClr val="bg1"/>
                </a:solidFill>
              </a:rPr>
              <a:t>3</a:t>
            </a:r>
            <a:r>
              <a:rPr lang="zh-CN" altLang="en-US" dirty="0">
                <a:solidFill>
                  <a:schemeClr val="bg1"/>
                </a:solidFill>
              </a:rPr>
              <a:t>年内曾在参加该招标项目的投标人中任职（包括一般职务）或担任顾问</a:t>
            </a:r>
            <a:r>
              <a:rPr lang="zh-CN" altLang="en-US" dirty="0" smtClean="0">
                <a:solidFill>
                  <a:schemeClr val="bg1"/>
                </a:solidFill>
              </a:rPr>
              <a:t>；</a:t>
            </a:r>
            <a:endParaRPr lang="en-US" altLang="zh-CN" dirty="0" smtClean="0">
              <a:solidFill>
                <a:schemeClr val="bg1"/>
              </a:solidFill>
            </a:endParaRPr>
          </a:p>
          <a:p>
            <a:endParaRPr lang="zh-CN" altLang="en-US" dirty="0">
              <a:solidFill>
                <a:schemeClr val="bg1"/>
              </a:solidFill>
            </a:endParaRPr>
          </a:p>
          <a:p>
            <a:r>
              <a:rPr lang="zh-CN" altLang="en-US" dirty="0">
                <a:solidFill>
                  <a:schemeClr val="bg1"/>
                </a:solidFill>
              </a:rPr>
              <a:t>（</a:t>
            </a:r>
            <a:r>
              <a:rPr lang="en-US" altLang="zh-CN" dirty="0">
                <a:solidFill>
                  <a:schemeClr val="bg1"/>
                </a:solidFill>
              </a:rPr>
              <a:t>2</a:t>
            </a:r>
            <a:r>
              <a:rPr lang="zh-CN" altLang="en-US" dirty="0">
                <a:solidFill>
                  <a:schemeClr val="bg1"/>
                </a:solidFill>
              </a:rPr>
              <a:t>）配偶或直系亲属在参加该招标项目的投标人中任职或担任顾问</a:t>
            </a:r>
            <a:r>
              <a:rPr lang="zh-CN" altLang="en-US" dirty="0" smtClean="0">
                <a:solidFill>
                  <a:schemeClr val="bg1"/>
                </a:solidFill>
              </a:rPr>
              <a:t>；</a:t>
            </a:r>
            <a:endParaRPr lang="en-US" altLang="zh-CN" dirty="0" smtClean="0">
              <a:solidFill>
                <a:schemeClr val="bg1"/>
              </a:solidFill>
            </a:endParaRPr>
          </a:p>
          <a:p>
            <a:endParaRPr lang="zh-CN" altLang="en-US" dirty="0">
              <a:solidFill>
                <a:schemeClr val="bg1"/>
              </a:solidFill>
            </a:endParaRPr>
          </a:p>
          <a:p>
            <a:r>
              <a:rPr lang="zh-CN" altLang="en-US" dirty="0">
                <a:solidFill>
                  <a:schemeClr val="bg1"/>
                </a:solidFill>
              </a:rPr>
              <a:t>（</a:t>
            </a:r>
            <a:r>
              <a:rPr lang="en-US" altLang="zh-CN" dirty="0">
                <a:solidFill>
                  <a:schemeClr val="bg1"/>
                </a:solidFill>
              </a:rPr>
              <a:t>3</a:t>
            </a:r>
            <a:r>
              <a:rPr lang="zh-CN" altLang="en-US" dirty="0">
                <a:solidFill>
                  <a:schemeClr val="bg1"/>
                </a:solidFill>
              </a:rPr>
              <a:t>）与参加该招标项目的投标人发生过法律纠纷，以及其他可能影响公正评标的情况</a:t>
            </a:r>
            <a:r>
              <a:rPr lang="zh-CN" altLang="en-US" dirty="0" smtClean="0">
                <a:solidFill>
                  <a:schemeClr val="bg1"/>
                </a:solidFill>
              </a:rPr>
              <a:t>；</a:t>
            </a:r>
            <a:endParaRPr lang="en-US" altLang="zh-CN" dirty="0" smtClean="0">
              <a:solidFill>
                <a:schemeClr val="bg1"/>
              </a:solidFill>
            </a:endParaRPr>
          </a:p>
          <a:p>
            <a:endParaRPr lang="zh-CN" altLang="en-US" dirty="0">
              <a:solidFill>
                <a:schemeClr val="bg1"/>
              </a:solidFill>
            </a:endParaRPr>
          </a:p>
          <a:p>
            <a:r>
              <a:rPr lang="zh-CN" altLang="en-US" dirty="0">
                <a:solidFill>
                  <a:schemeClr val="bg1"/>
                </a:solidFill>
              </a:rPr>
              <a:t>（</a:t>
            </a:r>
            <a:r>
              <a:rPr lang="en-US" altLang="zh-CN" dirty="0">
                <a:solidFill>
                  <a:schemeClr val="bg1"/>
                </a:solidFill>
              </a:rPr>
              <a:t>4</a:t>
            </a:r>
            <a:r>
              <a:rPr lang="zh-CN" altLang="en-US" dirty="0">
                <a:solidFill>
                  <a:schemeClr val="bg1"/>
                </a:solidFill>
              </a:rPr>
              <a:t>）为投标人的上级主管、控股或被控股单位的工作人员；评标委员会成员任职单位与投标人单位为同一法定代表人；评标委员会成员持有某投标单位股份。</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86160" y="677952"/>
            <a:ext cx="7488832" cy="3969385"/>
          </a:xfrm>
          <a:prstGeom prst="rect">
            <a:avLst/>
          </a:prstGeom>
          <a:noFill/>
        </p:spPr>
        <p:txBody>
          <a:bodyPr wrap="square" rtlCol="0">
            <a:spAutoFit/>
          </a:bodyPr>
          <a:lstStyle/>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评标工作纪律</a:t>
            </a:r>
            <a:endPar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en-US" altLang="zh-CN" dirty="0">
                <a:solidFill>
                  <a:schemeClr val="bg1"/>
                </a:solidFill>
              </a:rPr>
              <a:t>1</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按通知的时间准时到达指定地点报到，因故不能参加评标的，应及时告知专家库管理部门。</a:t>
            </a:r>
            <a:endParaRPr lang="zh-CN" altLang="en-US" dirty="0">
              <a:solidFill>
                <a:schemeClr val="bg1"/>
              </a:solidFill>
            </a:endParaRPr>
          </a:p>
          <a:p>
            <a:r>
              <a:rPr lang="en-US" altLang="zh-CN" dirty="0">
                <a:solidFill>
                  <a:schemeClr val="bg1"/>
                </a:solidFill>
              </a:rPr>
              <a:t>2</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凭身份证参加评标，</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委托他人代替。</a:t>
            </a:r>
            <a:endParaRPr lang="zh-CN" altLang="en-US" dirty="0">
              <a:solidFill>
                <a:schemeClr val="bg1"/>
              </a:solidFill>
            </a:endParaRPr>
          </a:p>
          <a:p>
            <a:r>
              <a:rPr lang="en-US" altLang="zh-CN" dirty="0">
                <a:solidFill>
                  <a:schemeClr val="bg1"/>
                </a:solidFill>
              </a:rPr>
              <a:t>3</a:t>
            </a:r>
            <a:r>
              <a:rPr lang="zh-CN" altLang="en-US" dirty="0">
                <a:solidFill>
                  <a:schemeClr val="bg1"/>
                </a:solidFill>
              </a:rPr>
              <a:t>、需要回避的，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主动回避；</a:t>
            </a:r>
            <a:endParaRPr lang="zh-CN" altLang="en-US" dirty="0">
              <a:solidFill>
                <a:schemeClr val="bg1"/>
              </a:solidFill>
            </a:endParaRPr>
          </a:p>
          <a:p>
            <a:r>
              <a:rPr lang="en-US" altLang="zh-CN" dirty="0">
                <a:solidFill>
                  <a:schemeClr val="bg1"/>
                </a:solidFill>
              </a:rPr>
              <a:t>4</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在评标开始前，将通讯设备交监督管理部门工作人员保管，</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带入评标工作区。</a:t>
            </a:r>
            <a:endParaRPr lang="zh-CN" altLang="en-US" dirty="0">
              <a:solidFill>
                <a:schemeClr val="bg1"/>
              </a:solidFill>
            </a:endParaRPr>
          </a:p>
          <a:p>
            <a:r>
              <a:rPr lang="en-US" altLang="zh-CN" dirty="0">
                <a:solidFill>
                  <a:schemeClr val="bg1"/>
                </a:solidFill>
              </a:rPr>
              <a:t>5</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按照招标文件规定的评标标准和方法，对投标文件进行系统地评审和比较，客观、公正地提出评审意见。招标文件没有规定的评标标准和方法</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作为评标的依据。</a:t>
            </a:r>
            <a:endParaRPr lang="zh-CN" altLang="en-US" dirty="0">
              <a:solidFill>
                <a:schemeClr val="bg1"/>
              </a:solidFill>
            </a:endParaRPr>
          </a:p>
          <a:p>
            <a:r>
              <a:rPr lang="en-US" altLang="zh-CN" dirty="0">
                <a:solidFill>
                  <a:schemeClr val="bg1"/>
                </a:solidFill>
              </a:rPr>
              <a:t>6</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独立进行评审；</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发表任何具有倾向性、诱导性的见解、意见，</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对其他评委的评审意见施加任何影响，</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向招标人征询其确定中标人的意向，</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接受任何单位或者个人明示或者暗示提出的倾向或者排斥特定投标人的要求</a:t>
            </a:r>
            <a:r>
              <a:rPr lang="zh-CN" altLang="en-US" dirty="0" smtClean="0">
                <a:solidFill>
                  <a:schemeClr val="bg1"/>
                </a:solidFill>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705540" y="733199"/>
            <a:ext cx="7488832" cy="4246245"/>
          </a:xfrm>
          <a:prstGeom prst="rect">
            <a:avLst/>
          </a:prstGeom>
          <a:noFill/>
        </p:spPr>
        <p:txBody>
          <a:bodyPr wrap="square" rtlCol="0">
            <a:spAutoFit/>
          </a:bodyPr>
          <a:lstStyle/>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评标工作纪律</a:t>
            </a:r>
            <a:endPar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en-US" altLang="zh-CN" dirty="0" smtClean="0">
                <a:solidFill>
                  <a:schemeClr val="bg1"/>
                </a:solidFill>
              </a:rPr>
              <a:t>7</a:t>
            </a:r>
            <a:r>
              <a:rPr lang="zh-CN" altLang="en-US" dirty="0">
                <a:solidFill>
                  <a:schemeClr val="bg1"/>
                </a:solidFill>
              </a:rPr>
              <a:t>、可以以书面方式要求投标人作必要的澄清、说明或者补正。澄清、说明或者补正应以书面方式进行并</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超出投标文件的范围或者改变投标文件的实质性内容。      </a:t>
            </a:r>
            <a:endParaRPr lang="zh-CN" altLang="en-US" dirty="0">
              <a:solidFill>
                <a:schemeClr val="bg1"/>
              </a:solidFill>
            </a:endParaRPr>
          </a:p>
          <a:p>
            <a:r>
              <a:rPr lang="en-US" altLang="zh-CN" dirty="0">
                <a:solidFill>
                  <a:schemeClr val="bg1"/>
                </a:solidFill>
              </a:rPr>
              <a:t>8</a:t>
            </a:r>
            <a:r>
              <a:rPr lang="zh-CN" altLang="en-US" dirty="0">
                <a:solidFill>
                  <a:schemeClr val="bg1"/>
                </a:solidFill>
              </a:rPr>
              <a:t>、服从监督和管理，若发现评标过程中有违法违纪情况，</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及时向监管部门举报。</a:t>
            </a:r>
            <a:endParaRPr lang="zh-CN" altLang="en-US" dirty="0">
              <a:solidFill>
                <a:schemeClr val="bg1"/>
              </a:solidFill>
            </a:endParaRPr>
          </a:p>
          <a:p>
            <a:r>
              <a:rPr lang="en-US" altLang="zh-CN" dirty="0">
                <a:solidFill>
                  <a:schemeClr val="bg1"/>
                </a:solidFill>
              </a:rPr>
              <a:t>9</a:t>
            </a:r>
            <a:r>
              <a:rPr lang="zh-CN" altLang="en-US" dirty="0">
                <a:solidFill>
                  <a:schemeClr val="bg1"/>
                </a:solidFill>
              </a:rPr>
              <a:t>、完成评标后，</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提交签署书面评标报告，对评标结论有异议，</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a:t>
            </a:r>
            <a:r>
              <a:rPr lang="zh-CN" altLang="en-US" dirty="0">
                <a:solidFill>
                  <a:schemeClr val="bg1"/>
                </a:solidFill>
              </a:rPr>
              <a:t>书面提出意见和理由，否则视为同意。</a:t>
            </a:r>
            <a:endParaRPr lang="zh-CN" altLang="en-US" dirty="0">
              <a:solidFill>
                <a:schemeClr val="bg1"/>
              </a:solidFill>
            </a:endParaRPr>
          </a:p>
          <a:p>
            <a:r>
              <a:rPr lang="en-US" altLang="zh-CN" dirty="0">
                <a:solidFill>
                  <a:schemeClr val="bg1"/>
                </a:solidFill>
              </a:rPr>
              <a:t>10</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在评标过程中，中途离开或提前退场，如有特殊情况确需离开的，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a:t>
            </a:r>
            <a:r>
              <a:rPr lang="zh-CN" altLang="en-US" dirty="0">
                <a:solidFill>
                  <a:schemeClr val="bg1"/>
                </a:solidFill>
              </a:rPr>
              <a:t>征得评标委员会负责人和监督人的许可。</a:t>
            </a:r>
            <a:endParaRPr lang="zh-CN" altLang="en-US" dirty="0">
              <a:solidFill>
                <a:schemeClr val="bg1"/>
              </a:solidFill>
            </a:endParaRPr>
          </a:p>
          <a:p>
            <a:r>
              <a:rPr lang="en-US" altLang="zh-CN" dirty="0">
                <a:solidFill>
                  <a:schemeClr val="bg1"/>
                </a:solidFill>
              </a:rPr>
              <a:t>11</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将投标文件擅自带离评标会场，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复印或带走与评标内容有关的资料，</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向任何人透露对投标文件的评审和比较、中标候选人的推荐情况以及与评标有关的其他情况；</a:t>
            </a:r>
            <a:endParaRPr lang="zh-CN" altLang="en-US" dirty="0">
              <a:solidFill>
                <a:schemeClr val="bg1"/>
              </a:solidFill>
            </a:endParaRPr>
          </a:p>
          <a:p>
            <a:r>
              <a:rPr lang="en-US" altLang="zh-CN" dirty="0">
                <a:solidFill>
                  <a:schemeClr val="bg1"/>
                </a:solidFill>
              </a:rPr>
              <a:t>12</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私下接触投标人，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收受他人的财物或者其他好处。</a:t>
            </a:r>
            <a:endParaRPr lang="zh-CN" altLang="en-US" dirty="0">
              <a:solidFill>
                <a:schemeClr val="bg1"/>
              </a:solidFill>
            </a:endParaRPr>
          </a:p>
          <a:p>
            <a:r>
              <a:rPr lang="en-US" altLang="zh-CN" dirty="0">
                <a:solidFill>
                  <a:schemeClr val="bg1"/>
                </a:solidFill>
              </a:rPr>
              <a:t>13</a:t>
            </a:r>
            <a:r>
              <a:rPr lang="zh-CN" altLang="en-US" dirty="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不得</a:t>
            </a:r>
            <a:r>
              <a:rPr lang="zh-CN" altLang="en-US" dirty="0">
                <a:solidFill>
                  <a:schemeClr val="bg1"/>
                </a:solidFill>
              </a:rPr>
              <a:t>超标准索要评标专家劳务费。</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（四）评标专家的法律责任</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704141" y="724560"/>
            <a:ext cx="7488832" cy="3969385"/>
          </a:xfrm>
          <a:prstGeom prst="rect">
            <a:avLst/>
          </a:prstGeom>
          <a:noFill/>
        </p:spPr>
        <p:txBody>
          <a:bodyPr wrap="square" rtlCol="0">
            <a:spAutoFit/>
          </a:bodyPr>
          <a:lstStyle/>
          <a:p>
            <a:r>
              <a:rPr lang="zh-CN" altLang="en-US" dirty="0" smtClean="0">
                <a:solidFill>
                  <a:schemeClr val="bg1"/>
                </a:solidFill>
              </a:rPr>
              <a:t>评标专家的法律责任：</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行政责任</a:t>
            </a:r>
            <a:r>
              <a:rPr lang="zh-CN" altLang="en-US" dirty="0" smtClean="0">
                <a:solidFill>
                  <a:schemeClr val="bg1"/>
                </a:solidFill>
              </a:rPr>
              <a:t>和</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刑事责任</a:t>
            </a:r>
            <a:r>
              <a:rPr lang="zh-CN" altLang="en-US" dirty="0" smtClean="0">
                <a:solidFill>
                  <a:schemeClr val="bg1"/>
                </a:solidFill>
              </a:rPr>
              <a:t>。</a:t>
            </a:r>
            <a:endParaRPr lang="en-US" altLang="zh-CN" dirty="0" smtClean="0">
              <a:solidFill>
                <a:schemeClr val="bg1"/>
              </a:solidFill>
            </a:endParaRPr>
          </a:p>
          <a:p>
            <a:r>
              <a:rPr lang="zh-CN" altLang="en-US" dirty="0" smtClean="0">
                <a:solidFill>
                  <a:schemeClr val="bg1"/>
                </a:solidFill>
              </a:rPr>
              <a:t>（一）</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行政责任</a:t>
            </a:r>
            <a:endPar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dirty="0" smtClean="0">
                <a:solidFill>
                  <a:schemeClr val="bg1"/>
                </a:solidFill>
              </a:rPr>
              <a:t>依据</a:t>
            </a:r>
            <a:r>
              <a:rPr lang="en-US" altLang="zh-CN" u="sng" dirty="0">
                <a:solidFill>
                  <a:schemeClr val="bg1"/>
                </a:solidFill>
              </a:rPr>
              <a:t>《</a:t>
            </a:r>
            <a:r>
              <a:rPr lang="zh-CN" altLang="en-US" u="sng" dirty="0">
                <a:solidFill>
                  <a:schemeClr val="bg1"/>
                </a:solidFill>
              </a:rPr>
              <a:t>招标投标实施条例</a:t>
            </a:r>
            <a:r>
              <a:rPr lang="en-US" altLang="zh-CN" u="sng" dirty="0">
                <a:solidFill>
                  <a:schemeClr val="bg1"/>
                </a:solidFill>
              </a:rPr>
              <a:t>》</a:t>
            </a:r>
            <a:r>
              <a:rPr lang="zh-CN" altLang="en-US" dirty="0" smtClean="0">
                <a:solidFill>
                  <a:schemeClr val="bg1"/>
                </a:solidFill>
              </a:rPr>
              <a:t>第</a:t>
            </a:r>
            <a:r>
              <a:rPr lang="en-US" altLang="en-US" dirty="0" smtClean="0">
                <a:solidFill>
                  <a:schemeClr val="bg1"/>
                </a:solidFill>
              </a:rPr>
              <a:t>71</a:t>
            </a:r>
            <a:r>
              <a:rPr lang="zh-CN" altLang="en-US" dirty="0" smtClean="0">
                <a:solidFill>
                  <a:schemeClr val="bg1"/>
                </a:solidFill>
              </a:rPr>
              <a:t>条，以下情形根据情节严重情况，处以</a:t>
            </a:r>
            <a:endParaRPr lang="zh-CN" altLang="en-US" dirty="0" smtClean="0">
              <a:solidFill>
                <a:schemeClr val="bg1"/>
              </a:solidFill>
            </a:endParaRPr>
          </a:p>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责令改正</a:t>
            </a:r>
            <a:r>
              <a:rPr lang="zh-CN" altLang="en-US" dirty="0" smtClean="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暂停评标资格</a:t>
            </a:r>
            <a:r>
              <a:rPr lang="zh-CN" altLang="en-US" dirty="0" smtClean="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取消评标资格</a:t>
            </a:r>
            <a:r>
              <a:rPr lang="zh-CN" altLang="en-US" dirty="0" smtClean="0">
                <a:solidFill>
                  <a:schemeClr val="bg1"/>
                </a:solidFill>
              </a:rPr>
              <a:t>：</a:t>
            </a:r>
            <a:endParaRPr lang="zh-CN" altLang="en-US" dirty="0" smtClean="0">
              <a:solidFill>
                <a:schemeClr val="bg1"/>
              </a:solidFill>
            </a:endParaRPr>
          </a:p>
          <a:p>
            <a:r>
              <a:rPr lang="en-US" altLang="en-US" dirty="0" smtClean="0">
                <a:solidFill>
                  <a:schemeClr val="bg1"/>
                </a:solidFill>
              </a:rPr>
              <a:t>1</a:t>
            </a:r>
            <a:r>
              <a:rPr lang="zh-CN" altLang="en-US" dirty="0" smtClean="0">
                <a:solidFill>
                  <a:schemeClr val="bg1"/>
                </a:solidFill>
              </a:rPr>
              <a:t>、应当回避而不回避； </a:t>
            </a:r>
            <a:endParaRPr lang="zh-CN" altLang="en-US" dirty="0" smtClean="0">
              <a:solidFill>
                <a:schemeClr val="bg1"/>
              </a:solidFill>
            </a:endParaRPr>
          </a:p>
          <a:p>
            <a:r>
              <a:rPr lang="en-US" altLang="en-US" dirty="0" smtClean="0">
                <a:solidFill>
                  <a:schemeClr val="bg1"/>
                </a:solidFill>
              </a:rPr>
              <a:t>2</a:t>
            </a:r>
            <a:r>
              <a:rPr lang="zh-CN" altLang="en-US" dirty="0" smtClean="0">
                <a:solidFill>
                  <a:schemeClr val="bg1"/>
                </a:solidFill>
              </a:rPr>
              <a:t>、擅离职守； </a:t>
            </a:r>
            <a:endParaRPr lang="zh-CN" altLang="en-US" dirty="0" smtClean="0">
              <a:solidFill>
                <a:schemeClr val="bg1"/>
              </a:solidFill>
            </a:endParaRPr>
          </a:p>
          <a:p>
            <a:r>
              <a:rPr lang="en-US" altLang="en-US" dirty="0" smtClean="0">
                <a:solidFill>
                  <a:schemeClr val="bg1"/>
                </a:solidFill>
              </a:rPr>
              <a:t>3</a:t>
            </a:r>
            <a:r>
              <a:rPr lang="zh-CN" altLang="en-US" dirty="0" smtClean="0">
                <a:solidFill>
                  <a:schemeClr val="bg1"/>
                </a:solidFill>
              </a:rPr>
              <a:t>、不按照招标文件规定的评标标准和方法评标； </a:t>
            </a:r>
            <a:endParaRPr lang="zh-CN" altLang="en-US" dirty="0" smtClean="0">
              <a:solidFill>
                <a:schemeClr val="bg1"/>
              </a:solidFill>
            </a:endParaRPr>
          </a:p>
          <a:p>
            <a:r>
              <a:rPr lang="en-US" altLang="en-US" dirty="0" smtClean="0">
                <a:solidFill>
                  <a:schemeClr val="bg1"/>
                </a:solidFill>
              </a:rPr>
              <a:t>4</a:t>
            </a:r>
            <a:r>
              <a:rPr lang="zh-CN" altLang="en-US" dirty="0" smtClean="0">
                <a:solidFill>
                  <a:schemeClr val="bg1"/>
                </a:solidFill>
              </a:rPr>
              <a:t>、私下接触投标人； </a:t>
            </a:r>
            <a:endParaRPr lang="zh-CN" altLang="en-US" dirty="0" smtClean="0">
              <a:solidFill>
                <a:schemeClr val="bg1"/>
              </a:solidFill>
            </a:endParaRPr>
          </a:p>
          <a:p>
            <a:r>
              <a:rPr lang="en-US" altLang="en-US" dirty="0" smtClean="0">
                <a:solidFill>
                  <a:schemeClr val="bg1"/>
                </a:solidFill>
              </a:rPr>
              <a:t>5</a:t>
            </a:r>
            <a:r>
              <a:rPr lang="zh-CN" altLang="en-US" dirty="0" smtClean="0">
                <a:solidFill>
                  <a:schemeClr val="bg1"/>
                </a:solidFill>
              </a:rPr>
              <a:t>、向招标人征询确定中标人的意向或者接受任何单位或者个人明示或者暗示提出的倾向或者排斥特定投标人的要求； </a:t>
            </a:r>
            <a:endParaRPr lang="zh-CN" altLang="en-US" dirty="0" smtClean="0">
              <a:solidFill>
                <a:schemeClr val="bg1"/>
              </a:solidFill>
            </a:endParaRPr>
          </a:p>
          <a:p>
            <a:r>
              <a:rPr lang="en-US" altLang="en-US" dirty="0" smtClean="0">
                <a:solidFill>
                  <a:schemeClr val="bg1"/>
                </a:solidFill>
              </a:rPr>
              <a:t>6</a:t>
            </a:r>
            <a:r>
              <a:rPr lang="zh-CN" altLang="en-US" dirty="0" smtClean="0">
                <a:solidFill>
                  <a:schemeClr val="bg1"/>
                </a:solidFill>
              </a:rPr>
              <a:t>、对依法应当否决的投标不提出否决意见； </a:t>
            </a:r>
            <a:endParaRPr lang="zh-CN" altLang="en-US" dirty="0" smtClean="0">
              <a:solidFill>
                <a:schemeClr val="bg1"/>
              </a:solidFill>
            </a:endParaRPr>
          </a:p>
          <a:p>
            <a:r>
              <a:rPr lang="en-US" altLang="en-US" dirty="0" smtClean="0">
                <a:solidFill>
                  <a:schemeClr val="bg1"/>
                </a:solidFill>
              </a:rPr>
              <a:t>7</a:t>
            </a:r>
            <a:r>
              <a:rPr lang="zh-CN" altLang="en-US" dirty="0" smtClean="0">
                <a:solidFill>
                  <a:schemeClr val="bg1"/>
                </a:solidFill>
              </a:rPr>
              <a:t>、暗示或者诱导投标人作出澄清、说明或者接受投标人主动提出的澄清、说明； </a:t>
            </a:r>
            <a:endParaRPr lang="zh-CN" altLang="en-US" dirty="0" smtClean="0">
              <a:solidFill>
                <a:schemeClr val="bg1"/>
              </a:solidFill>
            </a:endParaRPr>
          </a:p>
          <a:p>
            <a:r>
              <a:rPr lang="en-US" altLang="en-US" dirty="0" smtClean="0">
                <a:solidFill>
                  <a:schemeClr val="bg1"/>
                </a:solidFill>
              </a:rPr>
              <a:t>8</a:t>
            </a:r>
            <a:r>
              <a:rPr lang="zh-CN" altLang="en-US" dirty="0" smtClean="0">
                <a:solidFill>
                  <a:schemeClr val="bg1"/>
                </a:solidFill>
              </a:rPr>
              <a:t>、其他不客观、不公正履行职务的行为。</a:t>
            </a:r>
            <a:endParaRPr lang="zh-CN" altLang="en-US"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（四）评标专家的法律责任</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755576" y="841276"/>
            <a:ext cx="7488832" cy="4247317"/>
          </a:xfrm>
          <a:prstGeom prst="rect">
            <a:avLst/>
          </a:prstGeom>
          <a:noFill/>
        </p:spPr>
        <p:txBody>
          <a:bodyPr wrap="square" rtlCol="0">
            <a:spAutoFit/>
          </a:bodyPr>
          <a:lstStyle/>
          <a:p>
            <a:r>
              <a:rPr lang="zh-CN" altLang="en-US" dirty="0" smtClean="0">
                <a:solidFill>
                  <a:schemeClr val="bg1"/>
                </a:solidFill>
              </a:rPr>
              <a:t>依据</a:t>
            </a:r>
            <a:r>
              <a:rPr lang="en-US" altLang="zh-CN" u="sng" dirty="0">
                <a:solidFill>
                  <a:schemeClr val="bg1"/>
                </a:solidFill>
              </a:rPr>
              <a:t>《</a:t>
            </a:r>
            <a:r>
              <a:rPr lang="zh-CN" altLang="en-US" u="sng" dirty="0">
                <a:solidFill>
                  <a:schemeClr val="bg1"/>
                </a:solidFill>
              </a:rPr>
              <a:t>招标投标实施条例</a:t>
            </a:r>
            <a:r>
              <a:rPr lang="en-US" altLang="zh-CN" u="sng" dirty="0">
                <a:solidFill>
                  <a:schemeClr val="bg1"/>
                </a:solidFill>
              </a:rPr>
              <a:t>》</a:t>
            </a:r>
            <a:r>
              <a:rPr lang="zh-CN" altLang="en-US" dirty="0" smtClean="0">
                <a:solidFill>
                  <a:schemeClr val="bg1"/>
                </a:solidFill>
              </a:rPr>
              <a:t>第</a:t>
            </a:r>
            <a:r>
              <a:rPr lang="en-US" altLang="en-US" dirty="0" smtClean="0">
                <a:solidFill>
                  <a:schemeClr val="bg1"/>
                </a:solidFill>
              </a:rPr>
              <a:t>72</a:t>
            </a:r>
            <a:r>
              <a:rPr lang="zh-CN" altLang="en-US" dirty="0" smtClean="0">
                <a:solidFill>
                  <a:schemeClr val="bg1"/>
                </a:solidFill>
              </a:rPr>
              <a:t>条，收受投标人的财物或者其他好处的：</a:t>
            </a:r>
            <a:endParaRPr lang="zh-CN" altLang="en-US" dirty="0" smtClean="0">
              <a:solidFill>
                <a:schemeClr val="bg1"/>
              </a:solidFill>
            </a:endParaRPr>
          </a:p>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没收</a:t>
            </a:r>
            <a:r>
              <a:rPr lang="en-US" altLang="en-US" dirty="0" smtClean="0">
                <a:solidFill>
                  <a:schemeClr val="bg1"/>
                </a:solidFill>
              </a:rPr>
              <a:t>  </a:t>
            </a:r>
            <a:r>
              <a:rPr lang="zh-CN" altLang="en-US" dirty="0" smtClean="0">
                <a:solidFill>
                  <a:schemeClr val="bg1"/>
                </a:solidFill>
              </a:rPr>
              <a:t>收受的财物</a:t>
            </a:r>
            <a:endParaRPr lang="zh-CN" altLang="en-US" dirty="0" smtClean="0">
              <a:solidFill>
                <a:schemeClr val="bg1"/>
              </a:solidFill>
            </a:endParaRPr>
          </a:p>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罚款</a:t>
            </a:r>
            <a:r>
              <a:rPr lang="en-US" altLang="en-US" dirty="0" smtClean="0">
                <a:solidFill>
                  <a:schemeClr val="bg1"/>
                </a:solidFill>
              </a:rPr>
              <a:t>  3000 </a:t>
            </a:r>
            <a:r>
              <a:rPr lang="zh-CN" altLang="en-US" dirty="0" smtClean="0">
                <a:solidFill>
                  <a:schemeClr val="bg1"/>
                </a:solidFill>
              </a:rPr>
              <a:t>元以上</a:t>
            </a:r>
            <a:r>
              <a:rPr lang="en-US" altLang="en-US" dirty="0" smtClean="0">
                <a:solidFill>
                  <a:schemeClr val="bg1"/>
                </a:solidFill>
              </a:rPr>
              <a:t> 5 </a:t>
            </a:r>
            <a:r>
              <a:rPr lang="zh-CN" altLang="en-US" dirty="0" smtClean="0">
                <a:solidFill>
                  <a:schemeClr val="bg1"/>
                </a:solidFill>
              </a:rPr>
              <a:t>万元以下</a:t>
            </a:r>
            <a:endParaRPr lang="en-US" altLang="zh-CN" dirty="0" smtClean="0">
              <a:solidFill>
                <a:schemeClr val="bg1"/>
              </a:solidFill>
            </a:endParaRPr>
          </a:p>
          <a:p>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取消评标资格</a:t>
            </a:r>
            <a:endPar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dirty="0" smtClean="0">
                <a:solidFill>
                  <a:schemeClr val="bg1"/>
                </a:solidFill>
              </a:rPr>
              <a:t>（二）刑事责任</a:t>
            </a:r>
            <a:endParaRPr lang="en-US" altLang="zh-CN" dirty="0" smtClean="0">
              <a:solidFill>
                <a:schemeClr val="bg1"/>
              </a:solidFill>
            </a:endParaRPr>
          </a:p>
          <a:p>
            <a:r>
              <a:rPr lang="zh-CN" altLang="en-US" dirty="0" smtClean="0">
                <a:solidFill>
                  <a:schemeClr val="bg1"/>
                </a:solidFill>
              </a:rPr>
              <a:t>依据</a:t>
            </a:r>
            <a:r>
              <a:rPr lang="en-US" altLang="zh-CN" u="sng" dirty="0">
                <a:solidFill>
                  <a:schemeClr val="bg1"/>
                </a:solidFill>
              </a:rPr>
              <a:t>《</a:t>
            </a:r>
            <a:r>
              <a:rPr lang="zh-CN" altLang="en-US" u="sng" dirty="0">
                <a:solidFill>
                  <a:schemeClr val="bg1"/>
                </a:solidFill>
              </a:rPr>
              <a:t>招标投标实施条例</a:t>
            </a:r>
            <a:r>
              <a:rPr lang="en-US" altLang="zh-CN" u="sng" dirty="0">
                <a:solidFill>
                  <a:schemeClr val="bg1"/>
                </a:solidFill>
              </a:rPr>
              <a:t>》</a:t>
            </a:r>
            <a:r>
              <a:rPr lang="zh-CN" altLang="en-US" dirty="0" smtClean="0">
                <a:solidFill>
                  <a:schemeClr val="bg1"/>
                </a:solidFill>
              </a:rPr>
              <a:t>第</a:t>
            </a:r>
            <a:r>
              <a:rPr lang="en-US" altLang="en-US" dirty="0" smtClean="0">
                <a:solidFill>
                  <a:schemeClr val="bg1"/>
                </a:solidFill>
              </a:rPr>
              <a:t>72</a:t>
            </a:r>
            <a:r>
              <a:rPr lang="zh-CN" altLang="en-US" dirty="0" smtClean="0">
                <a:solidFill>
                  <a:schemeClr val="bg1"/>
                </a:solidFill>
              </a:rPr>
              <a:t>条，构成犯罪的，依法追究刑事责任。</a:t>
            </a:r>
            <a:endParaRPr lang="en-US" altLang="zh-CN" dirty="0" smtClean="0">
              <a:solidFill>
                <a:schemeClr val="bg1"/>
              </a:solidFill>
            </a:endParaRPr>
          </a:p>
          <a:p>
            <a:r>
              <a:rPr lang="en-US" altLang="zh-CN" u="sng" dirty="0">
                <a:solidFill>
                  <a:schemeClr val="bg1"/>
                </a:solidFill>
              </a:rPr>
              <a:t>《</a:t>
            </a:r>
            <a:r>
              <a:rPr lang="zh-CN" altLang="en-US" u="sng" dirty="0">
                <a:solidFill>
                  <a:schemeClr val="bg1"/>
                </a:solidFill>
              </a:rPr>
              <a:t>刑法</a:t>
            </a:r>
            <a:r>
              <a:rPr lang="en-US" altLang="zh-CN" u="sng" dirty="0">
                <a:solidFill>
                  <a:schemeClr val="bg1"/>
                </a:solidFill>
              </a:rPr>
              <a:t>》</a:t>
            </a:r>
            <a:r>
              <a:rPr lang="zh-CN" altLang="en-US" dirty="0" smtClean="0">
                <a:solidFill>
                  <a:schemeClr val="bg1"/>
                </a:solidFill>
              </a:rPr>
              <a:t>第</a:t>
            </a:r>
            <a:r>
              <a:rPr lang="en-US" altLang="en-US" dirty="0" smtClean="0">
                <a:solidFill>
                  <a:schemeClr val="bg1"/>
                </a:solidFill>
              </a:rPr>
              <a:t>163</a:t>
            </a:r>
            <a:r>
              <a:rPr lang="zh-CN" altLang="en-US" dirty="0" smtClean="0">
                <a:solidFill>
                  <a:schemeClr val="bg1"/>
                </a:solidFill>
              </a:rPr>
              <a:t>条“</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非国家工作人员受贿罪</a:t>
            </a:r>
            <a:r>
              <a:rPr lang="zh-CN" altLang="en-US" dirty="0" smtClean="0">
                <a:solidFill>
                  <a:schemeClr val="bg1"/>
                </a:solidFill>
              </a:rPr>
              <a:t>”。处五年以下</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有期徒刑</a:t>
            </a:r>
            <a:r>
              <a:rPr lang="zh-CN" altLang="en-US" dirty="0" smtClean="0">
                <a:solidFill>
                  <a:schemeClr val="bg1"/>
                </a:solidFill>
              </a:rPr>
              <a:t>或者拘役</a:t>
            </a:r>
            <a:r>
              <a:rPr lang="en-US" altLang="en-US" dirty="0" smtClean="0">
                <a:solidFill>
                  <a:schemeClr val="bg1"/>
                </a:solidFill>
              </a:rPr>
              <a:t>.</a:t>
            </a:r>
            <a:r>
              <a:rPr lang="zh-CN" altLang="en-US" dirty="0" smtClean="0">
                <a:solidFill>
                  <a:schemeClr val="bg1"/>
                </a:solidFill>
              </a:rPr>
              <a:t>数额巨大的，</a:t>
            </a:r>
            <a:r>
              <a:rPr lang="zh-CN" altLang="en-US" dirty="0">
                <a:solidFill>
                  <a:schemeClr val="bg1"/>
                </a:solidFill>
              </a:rPr>
              <a:t>处五年以上</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有期徒刑</a:t>
            </a:r>
            <a:r>
              <a:rPr lang="zh-CN" altLang="en-US" dirty="0" smtClean="0">
                <a:solidFill>
                  <a:schemeClr val="bg1"/>
                </a:solidFill>
              </a:rPr>
              <a:t>，可以并处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没收财产</a:t>
            </a:r>
            <a:r>
              <a:rPr lang="zh-CN" altLang="en-US" dirty="0" smtClean="0">
                <a:solidFill>
                  <a:schemeClr val="bg1"/>
                </a:solidFill>
              </a:rPr>
              <a:t>。</a:t>
            </a:r>
            <a:endParaRPr lang="zh-CN" altLang="en-US" dirty="0" smtClean="0">
              <a:solidFill>
                <a:schemeClr val="bg1"/>
              </a:solidFill>
            </a:endParaRPr>
          </a:p>
          <a:p>
            <a:r>
              <a:rPr lang="en-US" altLang="zh-CN" u="sng" dirty="0">
                <a:solidFill>
                  <a:schemeClr val="bg1"/>
                </a:solidFill>
              </a:rPr>
              <a:t>《</a:t>
            </a:r>
            <a:r>
              <a:rPr lang="zh-CN" altLang="en-US" u="sng" dirty="0">
                <a:solidFill>
                  <a:schemeClr val="bg1"/>
                </a:solidFill>
              </a:rPr>
              <a:t>刑法</a:t>
            </a:r>
            <a:r>
              <a:rPr lang="en-US" altLang="zh-CN" u="sng" dirty="0">
                <a:solidFill>
                  <a:schemeClr val="bg1"/>
                </a:solidFill>
              </a:rPr>
              <a:t>》</a:t>
            </a:r>
            <a:r>
              <a:rPr lang="zh-CN" altLang="en-US" dirty="0" smtClean="0">
                <a:solidFill>
                  <a:schemeClr val="bg1"/>
                </a:solidFill>
              </a:rPr>
              <a:t>第</a:t>
            </a:r>
            <a:r>
              <a:rPr lang="en-US" altLang="en-US" dirty="0" smtClean="0">
                <a:solidFill>
                  <a:schemeClr val="bg1"/>
                </a:solidFill>
              </a:rPr>
              <a:t>219</a:t>
            </a:r>
            <a:r>
              <a:rPr lang="zh-CN" altLang="en-US" dirty="0" smtClean="0">
                <a:solidFill>
                  <a:schemeClr val="bg1"/>
                </a:solidFill>
              </a:rPr>
              <a:t>条</a:t>
            </a:r>
            <a:r>
              <a:rPr lang="en-US" altLang="en-US" dirty="0" smtClean="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侵犯商业秘密罪</a:t>
            </a:r>
            <a:r>
              <a:rPr lang="en-US" altLang="en-US" dirty="0" smtClean="0">
                <a:solidFill>
                  <a:schemeClr val="bg1"/>
                </a:solidFill>
              </a:rPr>
              <a:t>”</a:t>
            </a:r>
            <a:r>
              <a:rPr lang="zh-CN" altLang="en-US" dirty="0" smtClean="0">
                <a:solidFill>
                  <a:schemeClr val="bg1"/>
                </a:solidFill>
              </a:rPr>
              <a:t>，处三年以下</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有期徒刑</a:t>
            </a:r>
            <a:r>
              <a:rPr lang="zh-CN" altLang="en-US" dirty="0" smtClean="0">
                <a:solidFill>
                  <a:schemeClr val="bg1"/>
                </a:solidFill>
              </a:rPr>
              <a:t>或者</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拘役</a:t>
            </a:r>
            <a:r>
              <a:rPr lang="zh-CN" altLang="en-US" dirty="0" smtClean="0">
                <a:solidFill>
                  <a:schemeClr val="bg1"/>
                </a:solidFill>
              </a:rPr>
              <a:t>，并处或者单处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罚金</a:t>
            </a:r>
            <a:r>
              <a:rPr lang="zh-CN" altLang="en-US" dirty="0" smtClean="0">
                <a:solidFill>
                  <a:schemeClr val="bg1"/>
                </a:solidFill>
              </a:rPr>
              <a:t>；造成特别严重后果的，处三年以上七年以下</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有期徒刑，并处罚金</a:t>
            </a:r>
            <a:r>
              <a:rPr lang="zh-CN" altLang="en-US" dirty="0" smtClean="0">
                <a:solidFill>
                  <a:schemeClr val="bg1"/>
                </a:solidFill>
              </a:rPr>
              <a:t>。 </a:t>
            </a:r>
            <a:endParaRPr lang="zh-CN" altLang="en-US" dirty="0" smtClean="0">
              <a:solidFill>
                <a:schemeClr val="bg1"/>
              </a:solidFill>
            </a:endParaRPr>
          </a:p>
          <a:p>
            <a:r>
              <a:rPr lang="en-US" altLang="en-US" dirty="0" smtClean="0">
                <a:solidFill>
                  <a:schemeClr val="bg1"/>
                </a:solidFill>
              </a:rPr>
              <a:t> </a:t>
            </a:r>
            <a:r>
              <a:rPr lang="zh-CN" altLang="en-US" dirty="0" smtClean="0">
                <a:solidFill>
                  <a:schemeClr val="bg1"/>
                </a:solidFill>
              </a:rPr>
              <a:t>（三）违法违规行为公告</a:t>
            </a:r>
            <a:endParaRPr lang="en-US" altLang="zh-CN" dirty="0" smtClean="0">
              <a:solidFill>
                <a:schemeClr val="bg1"/>
              </a:solidFill>
            </a:endParaRPr>
          </a:p>
          <a:p>
            <a:r>
              <a:rPr lang="zh-CN" altLang="en-US" dirty="0" smtClean="0">
                <a:solidFill>
                  <a:schemeClr val="bg1"/>
                </a:solidFill>
              </a:rPr>
              <a:t>对评标专家有违法违规行为受到处理的，还将在</a:t>
            </a:r>
            <a:r>
              <a:rPr lang="en-US" altLang="en-US" dirty="0" smtClean="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湖北省招投标违法违规行为信息发布平台</a:t>
            </a:r>
            <a:r>
              <a:rPr lang="en-US" altLang="en-US" dirty="0" smtClean="0">
                <a:solidFill>
                  <a:schemeClr val="bg1"/>
                </a:solidFill>
              </a:rPr>
              <a:t>” (www.hbcxpt.cn)</a:t>
            </a:r>
            <a:r>
              <a:rPr lang="zh-CN" altLang="en-US" dirty="0" smtClean="0">
                <a:solidFill>
                  <a:schemeClr val="bg1"/>
                </a:solidFill>
              </a:rPr>
              <a:t>予以公布。</a:t>
            </a:r>
            <a:endParaRPr lang="zh-CN" altLang="en-US"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（五）</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专家库的动态管理</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71" name="Oval 563"/>
          <p:cNvSpPr>
            <a:spLocks noChangeArrowheads="1"/>
          </p:cNvSpPr>
          <p:nvPr/>
        </p:nvSpPr>
        <p:spPr bwMode="auto">
          <a:xfrm>
            <a:off x="3311475" y="2817019"/>
            <a:ext cx="2595562" cy="2608263"/>
          </a:xfrm>
          <a:prstGeom prst="ellipse">
            <a:avLst/>
          </a:prstGeom>
          <a:gradFill rotWithShape="1">
            <a:gsLst>
              <a:gs pos="0">
                <a:srgbClr val="F69D26"/>
              </a:gs>
              <a:gs pos="100000">
                <a:srgbClr val="CA811F"/>
              </a:gs>
            </a:gsLst>
            <a:lin ang="5400000" scaled="1"/>
          </a:gradFill>
          <a:ln>
            <a:noFill/>
          </a:ln>
          <a:extLst>
            <a:ext uri="{91240B29-F687-4F45-9708-019B960494DF}">
              <a14:hiddenLine xmlns:a14="http://schemas.microsoft.com/office/drawing/2010/main" w="19050">
                <a:solidFill>
                  <a:srgbClr val="000000"/>
                </a:solidFill>
                <a:round/>
              </a14:hiddenLine>
            </a:ext>
          </a:extLst>
        </p:spPr>
        <p:txBody>
          <a:bodyPr wrap="none" anchor="ctr"/>
          <a:lstStyle/>
          <a:p>
            <a:pPr algn="ctr" fontAlgn="base" latinLnBrk="1">
              <a:spcBef>
                <a:spcPct val="0"/>
              </a:spcBef>
              <a:spcAft>
                <a:spcPct val="0"/>
              </a:spcAft>
            </a:pPr>
            <a:endParaRPr kumimoji="1" lang="ko-KR" altLang="ko-KR" smtClean="0">
              <a:solidFill>
                <a:srgbClr val="FFFFFF"/>
              </a:solidFill>
              <a:latin typeface="Arial Black" panose="020B0A04020102020204" pitchFamily="34" charset="0"/>
              <a:ea typeface="Gulim" pitchFamily="34" charset="-127"/>
            </a:endParaRPr>
          </a:p>
        </p:txBody>
      </p:sp>
      <p:sp>
        <p:nvSpPr>
          <p:cNvPr id="72" name="Oval 564"/>
          <p:cNvSpPr>
            <a:spLocks noChangeArrowheads="1"/>
          </p:cNvSpPr>
          <p:nvPr/>
        </p:nvSpPr>
        <p:spPr bwMode="auto">
          <a:xfrm>
            <a:off x="4229050" y="2870994"/>
            <a:ext cx="692150" cy="696913"/>
          </a:xfrm>
          <a:prstGeom prst="ellipse">
            <a:avLst/>
          </a:prstGeom>
          <a:gradFill rotWithShape="1">
            <a:gsLst>
              <a:gs pos="0">
                <a:srgbClr val="FFFFFF">
                  <a:alpha val="50000"/>
                </a:srgbClr>
              </a:gs>
              <a:gs pos="100000">
                <a:srgbClr val="000000">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ctr" defTabSz="914400" eaLnBrk="1" fontAlgn="base" latinLnBrk="1" hangingPunct="1">
              <a:lnSpc>
                <a:spcPct val="100000"/>
              </a:lnSpc>
              <a:spcBef>
                <a:spcPct val="0"/>
              </a:spcBef>
              <a:spcAft>
                <a:spcPct val="0"/>
              </a:spcAft>
              <a:buClrTx/>
              <a:buSzTx/>
              <a:buFontTx/>
              <a:buNone/>
              <a:defRPr/>
            </a:pPr>
            <a:endParaRPr kumimoji="1" lang="ko-KR" altLang="ko-KR" sz="1800" b="0" i="0" u="none" strike="noStrike" kern="0" cap="none" spc="0" normalizeH="0" baseline="0" noProof="0" smtClean="0">
              <a:ln>
                <a:noFill/>
              </a:ln>
              <a:solidFill>
                <a:srgbClr val="000000"/>
              </a:solidFill>
              <a:effectLst/>
              <a:uLnTx/>
              <a:uFillTx/>
              <a:latin typeface="Gulim" pitchFamily="34" charset="-127"/>
              <a:ea typeface="Gulim" pitchFamily="34" charset="-127"/>
            </a:endParaRPr>
          </a:p>
        </p:txBody>
      </p:sp>
      <p:sp>
        <p:nvSpPr>
          <p:cNvPr id="73" name="Line 521"/>
          <p:cNvSpPr>
            <a:spLocks noChangeShapeType="1"/>
          </p:cNvSpPr>
          <p:nvPr/>
        </p:nvSpPr>
        <p:spPr bwMode="auto">
          <a:xfrm>
            <a:off x="6156275" y="2170907"/>
            <a:ext cx="1588" cy="611187"/>
          </a:xfrm>
          <a:prstGeom prst="line">
            <a:avLst/>
          </a:prstGeom>
          <a:noFill/>
          <a:ln w="190500">
            <a:solidFill>
              <a:schemeClr val="accent4">
                <a:lumMod val="60000"/>
                <a:lumOff val="40000"/>
              </a:schemeClr>
            </a:solidFill>
            <a:round/>
            <a:tailEnd type="triangle" w="sm" len="sm"/>
          </a:ln>
          <a:extLst>
            <a:ext uri="{909E8E84-426E-40DD-AFC4-6F175D3DCCD1}">
              <a14:hiddenFill xmlns:a14="http://schemas.microsoft.com/office/drawing/2010/main">
                <a:noFill/>
              </a14:hiddenFill>
            </a:ext>
          </a:extLst>
        </p:spPr>
        <p:txBody>
          <a:bodyPr/>
          <a:lstStyle/>
          <a:p>
            <a:pPr fontAlgn="base" latinLnBrk="1">
              <a:spcBef>
                <a:spcPct val="0"/>
              </a:spcBef>
              <a:spcAft>
                <a:spcPct val="0"/>
              </a:spcAft>
            </a:pPr>
            <a:endParaRPr kumimoji="1" lang="zh-CN" altLang="en-US" smtClean="0">
              <a:solidFill>
                <a:srgbClr val="000000"/>
              </a:solidFill>
              <a:latin typeface="Gulim" pitchFamily="34" charset="-127"/>
              <a:ea typeface="Gulim" pitchFamily="34" charset="-127"/>
            </a:endParaRPr>
          </a:p>
        </p:txBody>
      </p:sp>
      <p:sp>
        <p:nvSpPr>
          <p:cNvPr id="74" name="Line 522"/>
          <p:cNvSpPr>
            <a:spLocks noChangeShapeType="1"/>
          </p:cNvSpPr>
          <p:nvPr/>
        </p:nvSpPr>
        <p:spPr bwMode="auto">
          <a:xfrm>
            <a:off x="3163666" y="2170907"/>
            <a:ext cx="1588" cy="611187"/>
          </a:xfrm>
          <a:prstGeom prst="line">
            <a:avLst/>
          </a:prstGeom>
          <a:noFill/>
          <a:ln w="190500">
            <a:solidFill>
              <a:schemeClr val="accent2">
                <a:lumMod val="75000"/>
              </a:schemeClr>
            </a:solidFill>
            <a:round/>
            <a:tailEnd type="triangle" w="sm" len="sm"/>
          </a:ln>
          <a:extLst>
            <a:ext uri="{909E8E84-426E-40DD-AFC4-6F175D3DCCD1}">
              <a14:hiddenFill xmlns:a14="http://schemas.microsoft.com/office/drawing/2010/main">
                <a:noFill/>
              </a14:hiddenFill>
            </a:ext>
          </a:extLst>
        </p:spPr>
        <p:txBody>
          <a:bodyPr/>
          <a:lstStyle/>
          <a:p>
            <a:pPr fontAlgn="base" latinLnBrk="1">
              <a:spcBef>
                <a:spcPct val="0"/>
              </a:spcBef>
              <a:spcAft>
                <a:spcPct val="0"/>
              </a:spcAft>
            </a:pPr>
            <a:endParaRPr kumimoji="1" lang="zh-CN" altLang="en-US" smtClean="0">
              <a:solidFill>
                <a:srgbClr val="000000"/>
              </a:solidFill>
              <a:latin typeface="Gulim" pitchFamily="34" charset="-127"/>
              <a:ea typeface="Gulim" pitchFamily="34" charset="-127"/>
            </a:endParaRPr>
          </a:p>
        </p:txBody>
      </p:sp>
      <p:sp>
        <p:nvSpPr>
          <p:cNvPr id="75" name="Freeform 523"/>
          <p:cNvSpPr/>
          <p:nvPr/>
        </p:nvSpPr>
        <p:spPr bwMode="auto">
          <a:xfrm flipH="1">
            <a:off x="6765878" y="2169319"/>
            <a:ext cx="935037" cy="1763712"/>
          </a:xfrm>
          <a:custGeom>
            <a:avLst/>
            <a:gdLst>
              <a:gd name="T0" fmla="*/ 0 w 635"/>
              <a:gd name="T1" fmla="*/ 0 h 953"/>
              <a:gd name="T2" fmla="*/ 0 w 635"/>
              <a:gd name="T3" fmla="*/ 2147483647 h 953"/>
              <a:gd name="T4" fmla="*/ 2147483647 w 635"/>
              <a:gd name="T5" fmla="*/ 2147483647 h 953"/>
              <a:gd name="T6" fmla="*/ 0 60000 65536"/>
              <a:gd name="T7" fmla="*/ 0 60000 65536"/>
              <a:gd name="T8" fmla="*/ 0 60000 65536"/>
              <a:gd name="T9" fmla="*/ 0 w 635"/>
              <a:gd name="T10" fmla="*/ 0 h 953"/>
              <a:gd name="T11" fmla="*/ 635 w 635"/>
              <a:gd name="T12" fmla="*/ 953 h 953"/>
            </a:gdLst>
            <a:ahLst/>
            <a:cxnLst>
              <a:cxn ang="T6">
                <a:pos x="T0" y="T1"/>
              </a:cxn>
              <a:cxn ang="T7">
                <a:pos x="T2" y="T3"/>
              </a:cxn>
              <a:cxn ang="T8">
                <a:pos x="T4" y="T5"/>
              </a:cxn>
            </a:cxnLst>
            <a:rect l="T9" t="T10" r="T11" b="T12"/>
            <a:pathLst>
              <a:path w="635" h="953">
                <a:moveTo>
                  <a:pt x="0" y="0"/>
                </a:moveTo>
                <a:lnTo>
                  <a:pt x="0" y="953"/>
                </a:lnTo>
                <a:lnTo>
                  <a:pt x="635" y="953"/>
                </a:lnTo>
              </a:path>
            </a:pathLst>
          </a:custGeom>
          <a:noFill/>
          <a:ln w="190500">
            <a:solidFill>
              <a:srgbClr val="945803"/>
            </a:solidFill>
            <a:round/>
            <a:tailEnd type="triangle" w="sm" len="sm"/>
          </a:ln>
          <a:extLst>
            <a:ext uri="{909E8E84-426E-40DD-AFC4-6F175D3DCCD1}">
              <a14:hiddenFill xmlns:a14="http://schemas.microsoft.com/office/drawing/2010/main">
                <a:solidFill>
                  <a:srgbClr val="FFFFFF"/>
                </a:solidFill>
              </a14:hiddenFill>
            </a:ext>
          </a:extLst>
        </p:spPr>
        <p:txBody>
          <a:bodyPr/>
          <a:lstStyle/>
          <a:p>
            <a:pPr fontAlgn="base" latinLnBrk="1">
              <a:spcBef>
                <a:spcPct val="0"/>
              </a:spcBef>
              <a:spcAft>
                <a:spcPct val="0"/>
              </a:spcAft>
            </a:pPr>
            <a:endParaRPr kumimoji="1" lang="zh-CN" altLang="en-US" smtClean="0">
              <a:solidFill>
                <a:srgbClr val="000000"/>
              </a:solidFill>
              <a:latin typeface="Gulim" pitchFamily="34" charset="-127"/>
              <a:ea typeface="Gulim" pitchFamily="34" charset="-127"/>
            </a:endParaRPr>
          </a:p>
        </p:txBody>
      </p:sp>
      <p:sp>
        <p:nvSpPr>
          <p:cNvPr id="76" name="Freeform 524"/>
          <p:cNvSpPr/>
          <p:nvPr/>
        </p:nvSpPr>
        <p:spPr bwMode="auto">
          <a:xfrm>
            <a:off x="1623964" y="2170907"/>
            <a:ext cx="900113" cy="1763712"/>
          </a:xfrm>
          <a:custGeom>
            <a:avLst/>
            <a:gdLst>
              <a:gd name="T0" fmla="*/ 0 w 635"/>
              <a:gd name="T1" fmla="*/ 0 h 953"/>
              <a:gd name="T2" fmla="*/ 0 w 635"/>
              <a:gd name="T3" fmla="*/ 2147483647 h 953"/>
              <a:gd name="T4" fmla="*/ 2147483647 w 635"/>
              <a:gd name="T5" fmla="*/ 2147483647 h 953"/>
              <a:gd name="T6" fmla="*/ 0 60000 65536"/>
              <a:gd name="T7" fmla="*/ 0 60000 65536"/>
              <a:gd name="T8" fmla="*/ 0 60000 65536"/>
              <a:gd name="T9" fmla="*/ 0 w 635"/>
              <a:gd name="T10" fmla="*/ 0 h 953"/>
              <a:gd name="T11" fmla="*/ 635 w 635"/>
              <a:gd name="T12" fmla="*/ 953 h 953"/>
            </a:gdLst>
            <a:ahLst/>
            <a:cxnLst>
              <a:cxn ang="T6">
                <a:pos x="T0" y="T1"/>
              </a:cxn>
              <a:cxn ang="T7">
                <a:pos x="T2" y="T3"/>
              </a:cxn>
              <a:cxn ang="T8">
                <a:pos x="T4" y="T5"/>
              </a:cxn>
            </a:cxnLst>
            <a:rect l="T9" t="T10" r="T11" b="T12"/>
            <a:pathLst>
              <a:path w="635" h="953">
                <a:moveTo>
                  <a:pt x="0" y="0"/>
                </a:moveTo>
                <a:lnTo>
                  <a:pt x="0" y="953"/>
                </a:lnTo>
                <a:lnTo>
                  <a:pt x="635" y="953"/>
                </a:lnTo>
              </a:path>
            </a:pathLst>
          </a:custGeom>
          <a:noFill/>
          <a:ln w="190500">
            <a:solidFill>
              <a:srgbClr val="0099CC"/>
            </a:solidFill>
            <a:round/>
            <a:tailEnd type="triangle" w="sm" len="sm"/>
          </a:ln>
          <a:extLst>
            <a:ext uri="{909E8E84-426E-40DD-AFC4-6F175D3DCCD1}">
              <a14:hiddenFill xmlns:a14="http://schemas.microsoft.com/office/drawing/2010/main">
                <a:solidFill>
                  <a:srgbClr val="FFFFFF"/>
                </a:solidFill>
              </a14:hiddenFill>
            </a:ext>
          </a:extLst>
        </p:spPr>
        <p:txBody>
          <a:bodyPr/>
          <a:lstStyle/>
          <a:p>
            <a:pPr fontAlgn="base" latinLnBrk="1">
              <a:spcBef>
                <a:spcPct val="0"/>
              </a:spcBef>
              <a:spcAft>
                <a:spcPct val="0"/>
              </a:spcAft>
            </a:pPr>
            <a:endParaRPr kumimoji="1" lang="zh-CN" altLang="en-US" smtClean="0">
              <a:solidFill>
                <a:srgbClr val="000000"/>
              </a:solidFill>
              <a:latin typeface="Gulim" pitchFamily="34" charset="-127"/>
              <a:ea typeface="Gulim" pitchFamily="34" charset="-127"/>
            </a:endParaRPr>
          </a:p>
        </p:txBody>
      </p:sp>
      <p:sp>
        <p:nvSpPr>
          <p:cNvPr id="77" name="AutoShape 525"/>
          <p:cNvSpPr>
            <a:spLocks noChangeArrowheads="1"/>
          </p:cNvSpPr>
          <p:nvPr/>
        </p:nvSpPr>
        <p:spPr bwMode="auto">
          <a:xfrm>
            <a:off x="1079454" y="1953419"/>
            <a:ext cx="2016125" cy="433388"/>
          </a:xfrm>
          <a:prstGeom prst="roundRect">
            <a:avLst>
              <a:gd name="adj" fmla="val 50000"/>
            </a:avLst>
          </a:prstGeom>
          <a:gradFill rotWithShape="1">
            <a:gsLst>
              <a:gs pos="0">
                <a:srgbClr val="000000">
                  <a:alpha val="50000"/>
                </a:srgbClr>
              </a:gs>
              <a:gs pos="100000">
                <a:srgbClr val="000000">
                  <a:gamma/>
                  <a:tint val="57647"/>
                  <a:invGamma/>
                  <a:alpha val="0"/>
                </a:srgbClr>
              </a:gs>
            </a:gsLst>
            <a:path path="shape">
              <a:fillToRect l="50000" t="50000" r="50000" b="50000"/>
            </a:path>
          </a:gradFill>
          <a:ln w="9525" algn="ctr">
            <a:noFill/>
            <a:round/>
          </a:ln>
          <a:effectLst/>
        </p:spPr>
        <p:txBody>
          <a:bodyPr wrap="none" anchor="ctr"/>
          <a:lstStyle/>
          <a:p>
            <a:pPr marL="0" marR="0" lvl="0" indent="0" defTabSz="914400" eaLnBrk="1" fontAlgn="base" latinLnBrk="1" hangingPunct="1">
              <a:lnSpc>
                <a:spcPct val="100000"/>
              </a:lnSpc>
              <a:spcBef>
                <a:spcPct val="0"/>
              </a:spcBef>
              <a:spcAft>
                <a:spcPct val="0"/>
              </a:spcAft>
              <a:buClrTx/>
              <a:buSzTx/>
              <a:buFontTx/>
              <a:buNone/>
              <a:defRPr/>
            </a:pPr>
            <a:endParaRPr kumimoji="1" lang="ko-KR" altLang="en-US" sz="1800" b="0" i="0" u="none" strike="noStrike" kern="0" cap="none" spc="0" normalizeH="0" baseline="0" noProof="0">
              <a:ln>
                <a:noFill/>
              </a:ln>
              <a:solidFill>
                <a:srgbClr val="000000"/>
              </a:solidFill>
              <a:effectLst/>
              <a:uLnTx/>
              <a:uFillTx/>
              <a:latin typeface="Gulim" pitchFamily="34" charset="-127"/>
              <a:ea typeface="Gulim" pitchFamily="34" charset="-127"/>
            </a:endParaRPr>
          </a:p>
        </p:txBody>
      </p:sp>
      <p:sp>
        <p:nvSpPr>
          <p:cNvPr id="78" name="AutoShape 526"/>
          <p:cNvSpPr>
            <a:spLocks noChangeArrowheads="1"/>
          </p:cNvSpPr>
          <p:nvPr/>
        </p:nvSpPr>
        <p:spPr bwMode="auto">
          <a:xfrm>
            <a:off x="868311" y="694532"/>
            <a:ext cx="1511300" cy="1474787"/>
          </a:xfrm>
          <a:prstGeom prst="roundRect">
            <a:avLst>
              <a:gd name="adj" fmla="val 11764"/>
            </a:avLst>
          </a:prstGeom>
          <a:gradFill rotWithShape="1">
            <a:gsLst>
              <a:gs pos="0">
                <a:srgbClr val="FFFFFF"/>
              </a:gs>
              <a:gs pos="100000">
                <a:srgbClr val="D8ECEB"/>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79" name="AutoShape 527"/>
          <p:cNvSpPr>
            <a:spLocks noChangeArrowheads="1"/>
          </p:cNvSpPr>
          <p:nvPr/>
        </p:nvSpPr>
        <p:spPr bwMode="auto">
          <a:xfrm>
            <a:off x="939753" y="765969"/>
            <a:ext cx="1368425" cy="863600"/>
          </a:xfrm>
          <a:prstGeom prst="roundRect">
            <a:avLst>
              <a:gd name="adj" fmla="val 15806"/>
            </a:avLst>
          </a:prstGeom>
          <a:gradFill rotWithShape="1">
            <a:gsLst>
              <a:gs pos="0">
                <a:srgbClr val="0099CC"/>
              </a:gs>
              <a:gs pos="100000">
                <a:srgbClr val="007DA7"/>
              </a:gs>
            </a:gsLst>
            <a:lin ang="5400000" scaled="1"/>
          </a:gradFill>
          <a:ln>
            <a:noFill/>
          </a:ln>
          <a:extLst>
            <a:ext uri="{91240B29-F687-4F45-9708-019B960494DF}">
              <a14:hiddenLine xmlns:a14="http://schemas.microsoft.com/office/drawing/2010/main" w="19050">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80" name="AutoShape 528"/>
          <p:cNvSpPr>
            <a:spLocks noChangeArrowheads="1"/>
          </p:cNvSpPr>
          <p:nvPr/>
        </p:nvSpPr>
        <p:spPr bwMode="auto">
          <a:xfrm>
            <a:off x="2771729" y="1953419"/>
            <a:ext cx="2016125" cy="433388"/>
          </a:xfrm>
          <a:prstGeom prst="roundRect">
            <a:avLst>
              <a:gd name="adj" fmla="val 50000"/>
            </a:avLst>
          </a:prstGeom>
          <a:gradFill rotWithShape="1">
            <a:gsLst>
              <a:gs pos="0">
                <a:srgbClr val="000000">
                  <a:alpha val="50000"/>
                </a:srgbClr>
              </a:gs>
              <a:gs pos="100000">
                <a:srgbClr val="000000">
                  <a:gamma/>
                  <a:tint val="57647"/>
                  <a:invGamma/>
                  <a:alpha val="0"/>
                </a:srgbClr>
              </a:gs>
            </a:gsLst>
            <a:path path="shape">
              <a:fillToRect l="50000" t="50000" r="50000" b="50000"/>
            </a:path>
          </a:gradFill>
          <a:ln w="9525" algn="ctr">
            <a:noFill/>
            <a:round/>
          </a:ln>
          <a:effectLst/>
        </p:spPr>
        <p:txBody>
          <a:bodyPr wrap="none" anchor="ctr"/>
          <a:lstStyle/>
          <a:p>
            <a:pPr marL="0" marR="0" lvl="0" indent="0" defTabSz="914400" eaLnBrk="1" fontAlgn="base" latinLnBrk="1" hangingPunct="1">
              <a:lnSpc>
                <a:spcPct val="100000"/>
              </a:lnSpc>
              <a:spcBef>
                <a:spcPct val="0"/>
              </a:spcBef>
              <a:spcAft>
                <a:spcPct val="0"/>
              </a:spcAft>
              <a:buClrTx/>
              <a:buSzTx/>
              <a:buFontTx/>
              <a:buNone/>
              <a:defRPr/>
            </a:pPr>
            <a:endParaRPr kumimoji="1" lang="ko-KR" altLang="en-US" sz="1800" b="0" i="0" u="none" strike="noStrike" kern="0" cap="none" spc="0" normalizeH="0" baseline="0" noProof="0">
              <a:ln>
                <a:noFill/>
              </a:ln>
              <a:solidFill>
                <a:srgbClr val="000000"/>
              </a:solidFill>
              <a:effectLst/>
              <a:uLnTx/>
              <a:uFillTx/>
              <a:latin typeface="Gulim" pitchFamily="34" charset="-127"/>
              <a:ea typeface="Gulim" pitchFamily="34" charset="-127"/>
            </a:endParaRPr>
          </a:p>
        </p:txBody>
      </p:sp>
      <p:sp>
        <p:nvSpPr>
          <p:cNvPr id="81" name="AutoShape 529"/>
          <p:cNvSpPr>
            <a:spLocks noChangeArrowheads="1"/>
          </p:cNvSpPr>
          <p:nvPr/>
        </p:nvSpPr>
        <p:spPr bwMode="auto">
          <a:xfrm>
            <a:off x="2416124" y="694532"/>
            <a:ext cx="1511300" cy="1474787"/>
          </a:xfrm>
          <a:prstGeom prst="roundRect">
            <a:avLst>
              <a:gd name="adj" fmla="val 11764"/>
            </a:avLst>
          </a:prstGeom>
          <a:gradFill rotWithShape="1">
            <a:gsLst>
              <a:gs pos="0">
                <a:srgbClr val="FFFFFF"/>
              </a:gs>
              <a:gs pos="100000">
                <a:srgbClr val="DDDDDD"/>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82" name="AutoShape 530"/>
          <p:cNvSpPr>
            <a:spLocks noChangeArrowheads="1"/>
          </p:cNvSpPr>
          <p:nvPr/>
        </p:nvSpPr>
        <p:spPr bwMode="auto">
          <a:xfrm>
            <a:off x="2487566" y="765969"/>
            <a:ext cx="1368425" cy="863600"/>
          </a:xfrm>
          <a:prstGeom prst="roundRect">
            <a:avLst>
              <a:gd name="adj" fmla="val 15806"/>
            </a:avLst>
          </a:prstGeom>
          <a:solidFill>
            <a:schemeClr val="accent2">
              <a:lumMod val="75000"/>
            </a:schemeClr>
          </a:solidFill>
          <a:ln>
            <a:noFill/>
          </a:ln>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84" name="AutoShape 532"/>
          <p:cNvSpPr>
            <a:spLocks noChangeArrowheads="1"/>
          </p:cNvSpPr>
          <p:nvPr/>
        </p:nvSpPr>
        <p:spPr bwMode="auto">
          <a:xfrm>
            <a:off x="5400625" y="694532"/>
            <a:ext cx="1511300" cy="1474787"/>
          </a:xfrm>
          <a:prstGeom prst="roundRect">
            <a:avLst>
              <a:gd name="adj" fmla="val 11764"/>
            </a:avLst>
          </a:prstGeom>
          <a:gradFill rotWithShape="1">
            <a:gsLst>
              <a:gs pos="0">
                <a:srgbClr val="FFFFFF"/>
              </a:gs>
              <a:gs pos="100000">
                <a:srgbClr val="D8ECEB"/>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85" name="AutoShape 533"/>
          <p:cNvSpPr>
            <a:spLocks noChangeArrowheads="1"/>
          </p:cNvSpPr>
          <p:nvPr/>
        </p:nvSpPr>
        <p:spPr bwMode="auto">
          <a:xfrm>
            <a:off x="5472067" y="765969"/>
            <a:ext cx="1368425" cy="863600"/>
          </a:xfrm>
          <a:prstGeom prst="roundRect">
            <a:avLst>
              <a:gd name="adj" fmla="val 15806"/>
            </a:avLst>
          </a:prstGeom>
          <a:solidFill>
            <a:schemeClr val="accent4"/>
          </a:solidFill>
          <a:ln>
            <a:solidFill>
              <a:schemeClr val="accent4">
                <a:lumMod val="40000"/>
                <a:lumOff val="60000"/>
              </a:schemeClr>
            </a:solidFill>
          </a:ln>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86" name="AutoShape 534"/>
          <p:cNvSpPr>
            <a:spLocks noChangeArrowheads="1"/>
          </p:cNvSpPr>
          <p:nvPr/>
        </p:nvSpPr>
        <p:spPr bwMode="auto">
          <a:xfrm>
            <a:off x="6692853" y="1951831"/>
            <a:ext cx="2016125" cy="433388"/>
          </a:xfrm>
          <a:prstGeom prst="roundRect">
            <a:avLst>
              <a:gd name="adj" fmla="val 50000"/>
            </a:avLst>
          </a:prstGeom>
          <a:gradFill rotWithShape="1">
            <a:gsLst>
              <a:gs pos="0">
                <a:srgbClr val="000000">
                  <a:alpha val="50000"/>
                </a:srgbClr>
              </a:gs>
              <a:gs pos="100000">
                <a:srgbClr val="000000">
                  <a:gamma/>
                  <a:tint val="57647"/>
                  <a:invGamma/>
                  <a:alpha val="0"/>
                </a:srgbClr>
              </a:gs>
            </a:gsLst>
            <a:path path="shape">
              <a:fillToRect l="50000" t="50000" r="50000" b="50000"/>
            </a:path>
          </a:gradFill>
          <a:ln w="9525" algn="ctr">
            <a:noFill/>
            <a:round/>
          </a:ln>
          <a:effectLst/>
        </p:spPr>
        <p:txBody>
          <a:bodyPr wrap="none" anchor="ctr"/>
          <a:lstStyle/>
          <a:p>
            <a:pPr marL="0" marR="0" lvl="0" indent="0" defTabSz="914400" eaLnBrk="1" fontAlgn="base" latinLnBrk="1" hangingPunct="1">
              <a:lnSpc>
                <a:spcPct val="100000"/>
              </a:lnSpc>
              <a:spcBef>
                <a:spcPct val="0"/>
              </a:spcBef>
              <a:spcAft>
                <a:spcPct val="0"/>
              </a:spcAft>
              <a:buClrTx/>
              <a:buSzTx/>
              <a:buFontTx/>
              <a:buNone/>
              <a:defRPr/>
            </a:pPr>
            <a:endParaRPr kumimoji="1" lang="ko-KR" altLang="en-US" sz="1800" b="0" i="0" u="none" strike="noStrike" kern="0" cap="none" spc="0" normalizeH="0" baseline="0" noProof="0">
              <a:ln>
                <a:noFill/>
              </a:ln>
              <a:solidFill>
                <a:srgbClr val="000000"/>
              </a:solidFill>
              <a:effectLst/>
              <a:uLnTx/>
              <a:uFillTx/>
              <a:latin typeface="Gulim" pitchFamily="34" charset="-127"/>
              <a:ea typeface="Gulim" pitchFamily="34" charset="-127"/>
            </a:endParaRPr>
          </a:p>
        </p:txBody>
      </p:sp>
      <p:sp>
        <p:nvSpPr>
          <p:cNvPr id="87" name="AutoShape 535"/>
          <p:cNvSpPr>
            <a:spLocks noChangeArrowheads="1"/>
          </p:cNvSpPr>
          <p:nvPr/>
        </p:nvSpPr>
        <p:spPr bwMode="auto">
          <a:xfrm>
            <a:off x="6945261" y="692946"/>
            <a:ext cx="1511300" cy="1474787"/>
          </a:xfrm>
          <a:prstGeom prst="roundRect">
            <a:avLst>
              <a:gd name="adj" fmla="val 11764"/>
            </a:avLst>
          </a:prstGeom>
          <a:gradFill rotWithShape="1">
            <a:gsLst>
              <a:gs pos="0">
                <a:srgbClr val="FFFFFF"/>
              </a:gs>
              <a:gs pos="100000">
                <a:srgbClr val="DDDDDD"/>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88" name="AutoShape 536"/>
          <p:cNvSpPr>
            <a:spLocks noChangeArrowheads="1"/>
          </p:cNvSpPr>
          <p:nvPr/>
        </p:nvSpPr>
        <p:spPr bwMode="auto">
          <a:xfrm>
            <a:off x="7007178" y="764381"/>
            <a:ext cx="1368425" cy="863600"/>
          </a:xfrm>
          <a:prstGeom prst="roundRect">
            <a:avLst>
              <a:gd name="adj" fmla="val 15806"/>
            </a:avLst>
          </a:prstGeom>
          <a:gradFill rotWithShape="1">
            <a:gsLst>
              <a:gs pos="0">
                <a:srgbClr val="945803"/>
              </a:gs>
              <a:gs pos="100000">
                <a:srgbClr val="794802"/>
              </a:gs>
            </a:gsLst>
            <a:lin ang="5400000" scaled="1"/>
          </a:gradFill>
          <a:ln>
            <a:noFill/>
          </a:ln>
          <a:extLst>
            <a:ext uri="{91240B29-F687-4F45-9708-019B960494DF}">
              <a14:hiddenLine xmlns:a14="http://schemas.microsoft.com/office/drawing/2010/main" w="19050">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grpSp>
        <p:nvGrpSpPr>
          <p:cNvPr id="89" name="Group 537"/>
          <p:cNvGrpSpPr/>
          <p:nvPr/>
        </p:nvGrpSpPr>
        <p:grpSpPr bwMode="auto">
          <a:xfrm>
            <a:off x="1049286" y="981869"/>
            <a:ext cx="1155700" cy="420688"/>
            <a:chOff x="2560" y="618"/>
            <a:chExt cx="728" cy="265"/>
          </a:xfrm>
        </p:grpSpPr>
        <p:sp>
          <p:nvSpPr>
            <p:cNvPr id="90" name="WordArt 538"/>
            <p:cNvSpPr>
              <a:spLocks noChangeArrowheads="1" noChangeShapeType="1" noTextEdit="1"/>
            </p:cNvSpPr>
            <p:nvPr/>
          </p:nvSpPr>
          <p:spPr bwMode="auto">
            <a:xfrm>
              <a:off x="2653" y="618"/>
              <a:ext cx="544" cy="162"/>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1400" kern="10" spc="-70" dirty="0" smtClean="0">
                  <a:solidFill>
                    <a:srgbClr val="FFFFFF"/>
                  </a:solidFill>
                  <a:latin typeface="Arial Black" panose="020B0A04020102020204"/>
                  <a:ea typeface="Gulim" pitchFamily="34" charset="-127"/>
                </a:rPr>
                <a:t>准入管理</a:t>
              </a:r>
              <a:endParaRPr kumimoji="1" lang="zh-CN" altLang="en-US" sz="1400" kern="10" spc="-70" dirty="0" smtClean="0">
                <a:solidFill>
                  <a:srgbClr val="FFFFFF"/>
                </a:solidFill>
                <a:latin typeface="Arial Black" panose="020B0A04020102020204"/>
                <a:ea typeface="Gulim" pitchFamily="34" charset="-127"/>
              </a:endParaRPr>
            </a:p>
          </p:txBody>
        </p:sp>
        <p:sp>
          <p:nvSpPr>
            <p:cNvPr id="91" name="WordArt 539"/>
            <p:cNvSpPr>
              <a:spLocks noChangeArrowheads="1" noChangeShapeType="1" noTextEdit="1"/>
            </p:cNvSpPr>
            <p:nvPr/>
          </p:nvSpPr>
          <p:spPr bwMode="auto">
            <a:xfrm>
              <a:off x="2560" y="799"/>
              <a:ext cx="728" cy="8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en-US" altLang="zh-CN" sz="800" b="1" kern="10" spc="-40" dirty="0" smtClean="0">
                  <a:solidFill>
                    <a:srgbClr val="FFFFFF"/>
                  </a:solidFill>
                  <a:latin typeface="Arial" panose="020B0604020202020204"/>
                  <a:ea typeface="Gulim" pitchFamily="34" charset="-127"/>
                  <a:cs typeface="Arial" panose="020B0604020202020204"/>
                </a:rPr>
                <a:t>IN</a:t>
              </a:r>
              <a:endParaRPr kumimoji="1" lang="zh-CN" altLang="en-US" sz="800" b="1" kern="10" spc="-40" dirty="0" smtClean="0">
                <a:solidFill>
                  <a:srgbClr val="FFFFFF"/>
                </a:solidFill>
                <a:latin typeface="Arial" panose="020B0604020202020204"/>
                <a:ea typeface="Gulim" pitchFamily="34" charset="-127"/>
                <a:cs typeface="Arial" panose="020B0604020202020204"/>
              </a:endParaRPr>
            </a:p>
          </p:txBody>
        </p:sp>
      </p:grpSp>
      <p:grpSp>
        <p:nvGrpSpPr>
          <p:cNvPr id="92" name="Group 540"/>
          <p:cNvGrpSpPr/>
          <p:nvPr/>
        </p:nvGrpSpPr>
        <p:grpSpPr bwMode="auto">
          <a:xfrm>
            <a:off x="2593924" y="981869"/>
            <a:ext cx="1155700" cy="420688"/>
            <a:chOff x="2560" y="618"/>
            <a:chExt cx="728" cy="265"/>
          </a:xfrm>
        </p:grpSpPr>
        <p:sp>
          <p:nvSpPr>
            <p:cNvPr id="93" name="WordArt 541"/>
            <p:cNvSpPr>
              <a:spLocks noChangeArrowheads="1" noChangeShapeType="1" noTextEdit="1"/>
            </p:cNvSpPr>
            <p:nvPr/>
          </p:nvSpPr>
          <p:spPr bwMode="auto">
            <a:xfrm>
              <a:off x="2653" y="618"/>
              <a:ext cx="544" cy="162"/>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1400" kern="10" spc="-70" dirty="0" smtClean="0">
                  <a:solidFill>
                    <a:srgbClr val="FFFFFF"/>
                  </a:solidFill>
                  <a:latin typeface="Arial Black" panose="020B0A04020102020204"/>
                  <a:ea typeface="Gulim" pitchFamily="34" charset="-127"/>
                </a:rPr>
                <a:t>信息管理</a:t>
              </a:r>
              <a:endParaRPr kumimoji="1" lang="zh-CN" altLang="en-US" sz="1400" kern="10" spc="-70" dirty="0" smtClean="0">
                <a:solidFill>
                  <a:srgbClr val="FFFFFF"/>
                </a:solidFill>
                <a:latin typeface="Arial Black" panose="020B0A04020102020204"/>
                <a:ea typeface="Gulim" pitchFamily="34" charset="-127"/>
              </a:endParaRPr>
            </a:p>
          </p:txBody>
        </p:sp>
        <p:sp>
          <p:nvSpPr>
            <p:cNvPr id="94" name="WordArt 542"/>
            <p:cNvSpPr>
              <a:spLocks noChangeArrowheads="1" noChangeShapeType="1" noTextEdit="1"/>
            </p:cNvSpPr>
            <p:nvPr/>
          </p:nvSpPr>
          <p:spPr bwMode="auto">
            <a:xfrm>
              <a:off x="2560" y="799"/>
              <a:ext cx="728" cy="8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en-US" altLang="zh-CN" sz="800" b="1" kern="10" spc="-40" dirty="0" smtClean="0">
                  <a:solidFill>
                    <a:srgbClr val="FFFFFF"/>
                  </a:solidFill>
                  <a:latin typeface="Arial" panose="020B0604020202020204"/>
                  <a:ea typeface="Gulim" pitchFamily="34" charset="-127"/>
                  <a:cs typeface="Arial" panose="020B0604020202020204"/>
                </a:rPr>
                <a:t>INFORMATION</a:t>
              </a:r>
              <a:endParaRPr kumimoji="1" lang="zh-CN" altLang="en-US" sz="800" b="1" kern="10" spc="-40" dirty="0" smtClean="0">
                <a:solidFill>
                  <a:srgbClr val="FFFFFF"/>
                </a:solidFill>
                <a:latin typeface="Arial" panose="020B0604020202020204"/>
                <a:ea typeface="Gulim" pitchFamily="34" charset="-127"/>
                <a:cs typeface="Arial" panose="020B0604020202020204"/>
              </a:endParaRPr>
            </a:p>
          </p:txBody>
        </p:sp>
      </p:grpSp>
      <p:grpSp>
        <p:nvGrpSpPr>
          <p:cNvPr id="95" name="Group 543"/>
          <p:cNvGrpSpPr/>
          <p:nvPr/>
        </p:nvGrpSpPr>
        <p:grpSpPr bwMode="auto">
          <a:xfrm>
            <a:off x="5580013" y="981869"/>
            <a:ext cx="1155700" cy="420688"/>
            <a:chOff x="2560" y="618"/>
            <a:chExt cx="728" cy="265"/>
          </a:xfrm>
        </p:grpSpPr>
        <p:sp>
          <p:nvSpPr>
            <p:cNvPr id="96" name="WordArt 544"/>
            <p:cNvSpPr>
              <a:spLocks noChangeArrowheads="1" noChangeShapeType="1" noTextEdit="1"/>
            </p:cNvSpPr>
            <p:nvPr/>
          </p:nvSpPr>
          <p:spPr bwMode="auto">
            <a:xfrm>
              <a:off x="2653" y="618"/>
              <a:ext cx="544" cy="162"/>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1400" kern="10" spc="-70" dirty="0" smtClean="0">
                  <a:solidFill>
                    <a:srgbClr val="FFFFFF"/>
                  </a:solidFill>
                  <a:latin typeface="Arial Black" panose="020B0A04020102020204"/>
                  <a:ea typeface="Gulim" pitchFamily="34" charset="-127"/>
                </a:rPr>
                <a:t>考评管理 </a:t>
              </a:r>
              <a:endParaRPr kumimoji="1" lang="zh-CN" altLang="en-US" sz="1400" kern="10" spc="-70" dirty="0" smtClean="0">
                <a:solidFill>
                  <a:srgbClr val="FFFFFF"/>
                </a:solidFill>
                <a:latin typeface="Arial Black" panose="020B0A04020102020204"/>
                <a:ea typeface="Gulim" pitchFamily="34" charset="-127"/>
              </a:endParaRPr>
            </a:p>
          </p:txBody>
        </p:sp>
        <p:sp>
          <p:nvSpPr>
            <p:cNvPr id="97" name="WordArt 545"/>
            <p:cNvSpPr>
              <a:spLocks noChangeArrowheads="1" noChangeShapeType="1" noTextEdit="1"/>
            </p:cNvSpPr>
            <p:nvPr/>
          </p:nvSpPr>
          <p:spPr bwMode="auto">
            <a:xfrm>
              <a:off x="2560" y="799"/>
              <a:ext cx="728" cy="8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en-US" altLang="zh-CN" sz="800" b="1" kern="10" spc="-40" dirty="0">
                  <a:solidFill>
                    <a:srgbClr val="FFFFFF"/>
                  </a:solidFill>
                  <a:latin typeface="Arial" panose="020B0604020202020204"/>
                  <a:ea typeface="Gulim" pitchFamily="34" charset="-127"/>
                  <a:cs typeface="Arial" panose="020B0604020202020204"/>
                </a:rPr>
                <a:t>TSASSESSMENT</a:t>
              </a:r>
              <a:endParaRPr kumimoji="1" lang="zh-CN" altLang="en-US" sz="800" b="1" kern="10" spc="-40" dirty="0" smtClean="0">
                <a:solidFill>
                  <a:srgbClr val="FFFFFF"/>
                </a:solidFill>
                <a:latin typeface="Arial" panose="020B0604020202020204"/>
                <a:ea typeface="Gulim" pitchFamily="34" charset="-127"/>
                <a:cs typeface="Arial" panose="020B0604020202020204"/>
              </a:endParaRPr>
            </a:p>
          </p:txBody>
        </p:sp>
      </p:grpSp>
      <p:grpSp>
        <p:nvGrpSpPr>
          <p:cNvPr id="98" name="Group 546"/>
          <p:cNvGrpSpPr/>
          <p:nvPr/>
        </p:nvGrpSpPr>
        <p:grpSpPr bwMode="auto">
          <a:xfrm>
            <a:off x="7123061" y="980281"/>
            <a:ext cx="1155700" cy="420688"/>
            <a:chOff x="2560" y="618"/>
            <a:chExt cx="728" cy="265"/>
          </a:xfrm>
        </p:grpSpPr>
        <p:sp>
          <p:nvSpPr>
            <p:cNvPr id="99" name="WordArt 547"/>
            <p:cNvSpPr>
              <a:spLocks noChangeArrowheads="1" noChangeShapeType="1" noTextEdit="1"/>
            </p:cNvSpPr>
            <p:nvPr/>
          </p:nvSpPr>
          <p:spPr bwMode="auto">
            <a:xfrm>
              <a:off x="2653" y="618"/>
              <a:ext cx="544" cy="162"/>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1400" kern="10" spc="-70" dirty="0" smtClean="0">
                  <a:solidFill>
                    <a:srgbClr val="FFFFFF"/>
                  </a:solidFill>
                  <a:latin typeface="Arial Black" panose="020B0A04020102020204"/>
                  <a:ea typeface="Gulim" pitchFamily="34" charset="-127"/>
                </a:rPr>
                <a:t>退出管理</a:t>
              </a:r>
              <a:endParaRPr kumimoji="1" lang="zh-CN" altLang="en-US" sz="1400" kern="10" spc="-70" dirty="0" smtClean="0">
                <a:solidFill>
                  <a:srgbClr val="FFFFFF"/>
                </a:solidFill>
                <a:latin typeface="Arial Black" panose="020B0A04020102020204"/>
                <a:ea typeface="Gulim" pitchFamily="34" charset="-127"/>
              </a:endParaRPr>
            </a:p>
          </p:txBody>
        </p:sp>
        <p:sp>
          <p:nvSpPr>
            <p:cNvPr id="100" name="WordArt 548"/>
            <p:cNvSpPr>
              <a:spLocks noChangeArrowheads="1" noChangeShapeType="1" noTextEdit="1"/>
            </p:cNvSpPr>
            <p:nvPr/>
          </p:nvSpPr>
          <p:spPr bwMode="auto">
            <a:xfrm>
              <a:off x="2560" y="799"/>
              <a:ext cx="728" cy="8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en-US" altLang="zh-CN" sz="800" b="1" kern="10" spc="-40" dirty="0" smtClean="0">
                  <a:solidFill>
                    <a:srgbClr val="FFFFFF"/>
                  </a:solidFill>
                  <a:latin typeface="Arial" panose="020B0604020202020204"/>
                  <a:ea typeface="Gulim" pitchFamily="34" charset="-127"/>
                  <a:cs typeface="Arial" panose="020B0604020202020204"/>
                </a:rPr>
                <a:t>OUT</a:t>
              </a:r>
              <a:endParaRPr kumimoji="1" lang="zh-CN" altLang="en-US" sz="800" b="1" kern="10" spc="-40" dirty="0" smtClean="0">
                <a:solidFill>
                  <a:srgbClr val="FFFFFF"/>
                </a:solidFill>
                <a:latin typeface="Arial" panose="020B0604020202020204"/>
                <a:ea typeface="Gulim" pitchFamily="34" charset="-127"/>
                <a:cs typeface="Arial" panose="020B0604020202020204"/>
              </a:endParaRPr>
            </a:p>
          </p:txBody>
        </p:sp>
      </p:grpSp>
      <p:sp>
        <p:nvSpPr>
          <p:cNvPr id="101" name="WordArt 549"/>
          <p:cNvSpPr>
            <a:spLocks noChangeArrowheads="1" noChangeShapeType="1" noTextEdit="1"/>
          </p:cNvSpPr>
          <p:nvPr/>
        </p:nvSpPr>
        <p:spPr bwMode="auto">
          <a:xfrm>
            <a:off x="1120728" y="1845469"/>
            <a:ext cx="1006475" cy="142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endParaRPr kumimoji="1" lang="zh-CN" altLang="en-US" sz="1400" kern="10" spc="-70" dirty="0" smtClean="0">
              <a:solidFill>
                <a:srgbClr val="000000"/>
              </a:solidFill>
              <a:latin typeface="Arial Black" panose="020B0A04020102020204"/>
              <a:ea typeface="Gulim" pitchFamily="34" charset="-127"/>
            </a:endParaRPr>
          </a:p>
        </p:txBody>
      </p:sp>
      <p:pic>
        <p:nvPicPr>
          <p:cNvPr id="105" name="Picture 558" descr="그림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240041" y="2818607"/>
            <a:ext cx="2646363"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6" name="Group 559"/>
          <p:cNvGrpSpPr/>
          <p:nvPr/>
        </p:nvGrpSpPr>
        <p:grpSpPr bwMode="auto">
          <a:xfrm>
            <a:off x="3492451" y="3567191"/>
            <a:ext cx="2235201" cy="873842"/>
            <a:chOff x="430" y="514"/>
            <a:chExt cx="1408" cy="403"/>
          </a:xfrm>
        </p:grpSpPr>
        <p:sp>
          <p:nvSpPr>
            <p:cNvPr id="107" name="WordArt 560"/>
            <p:cNvSpPr>
              <a:spLocks noChangeArrowheads="1" noChangeShapeType="1" noTextEdit="1"/>
            </p:cNvSpPr>
            <p:nvPr/>
          </p:nvSpPr>
          <p:spPr bwMode="auto">
            <a:xfrm>
              <a:off x="430" y="514"/>
              <a:ext cx="1408" cy="2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1400" b="1" kern="10" spc="-70" dirty="0" smtClean="0">
                  <a:solidFill>
                    <a:srgbClr val="FFFFFF"/>
                  </a:solidFill>
                  <a:latin typeface="Arial Black" panose="020B0A04020102020204"/>
                  <a:ea typeface="Gulim" pitchFamily="34" charset="-127"/>
                </a:rPr>
                <a:t>湖北省综合评标专家库</a:t>
              </a:r>
              <a:endParaRPr kumimoji="1" lang="zh-CN" altLang="en-US" sz="1400" b="1" kern="10" spc="-70" dirty="0" smtClean="0">
                <a:solidFill>
                  <a:srgbClr val="FFFFFF"/>
                </a:solidFill>
                <a:latin typeface="Arial Black" panose="020B0A04020102020204"/>
                <a:ea typeface="Gulim" pitchFamily="34" charset="-127"/>
              </a:endParaRPr>
            </a:p>
          </p:txBody>
        </p:sp>
        <p:sp>
          <p:nvSpPr>
            <p:cNvPr id="108" name="WordArt 561"/>
            <p:cNvSpPr>
              <a:spLocks noChangeArrowheads="1" noChangeShapeType="1" noTextEdit="1"/>
            </p:cNvSpPr>
            <p:nvPr/>
          </p:nvSpPr>
          <p:spPr bwMode="auto">
            <a:xfrm>
              <a:off x="659" y="740"/>
              <a:ext cx="878" cy="17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800" b="1" kern="10" spc="-40" dirty="0" smtClean="0">
                  <a:solidFill>
                    <a:srgbClr val="FFFFFF"/>
                  </a:solidFill>
                  <a:latin typeface="Arial" panose="020B0604020202020204"/>
                  <a:ea typeface="Gulim" pitchFamily="34" charset="-127"/>
                  <a:cs typeface="Arial" panose="020B0604020202020204"/>
                </a:rPr>
                <a:t>动态管理</a:t>
              </a:r>
              <a:endParaRPr kumimoji="1" lang="zh-CN" altLang="en-US" sz="800" b="1" kern="10" spc="-40" dirty="0" smtClean="0">
                <a:solidFill>
                  <a:srgbClr val="FFFFFF"/>
                </a:solidFill>
                <a:latin typeface="Arial" panose="020B0604020202020204"/>
                <a:ea typeface="Gulim" pitchFamily="34" charset="-127"/>
                <a:cs typeface="Arial" panose="020B0604020202020204"/>
              </a:endParaRPr>
            </a:p>
          </p:txBody>
        </p:sp>
      </p:grpSp>
      <p:sp>
        <p:nvSpPr>
          <p:cNvPr id="116" name="Line 522"/>
          <p:cNvSpPr>
            <a:spLocks noChangeShapeType="1"/>
          </p:cNvSpPr>
          <p:nvPr/>
        </p:nvSpPr>
        <p:spPr bwMode="auto">
          <a:xfrm>
            <a:off x="4671311" y="2169318"/>
            <a:ext cx="1588" cy="611187"/>
          </a:xfrm>
          <a:prstGeom prst="line">
            <a:avLst/>
          </a:prstGeom>
          <a:noFill/>
          <a:ln w="190500">
            <a:solidFill>
              <a:schemeClr val="accent3"/>
            </a:solidFill>
            <a:round/>
            <a:tailEnd type="triangle" w="sm" len="sm"/>
          </a:ln>
          <a:extLst>
            <a:ext uri="{909E8E84-426E-40DD-AFC4-6F175D3DCCD1}">
              <a14:hiddenFill xmlns:a14="http://schemas.microsoft.com/office/drawing/2010/main">
                <a:noFill/>
              </a14:hiddenFill>
            </a:ext>
          </a:extLst>
        </p:spPr>
        <p:txBody>
          <a:bodyPr/>
          <a:lstStyle/>
          <a:p>
            <a:pPr fontAlgn="base" latinLnBrk="1">
              <a:spcBef>
                <a:spcPct val="0"/>
              </a:spcBef>
              <a:spcAft>
                <a:spcPct val="0"/>
              </a:spcAft>
            </a:pPr>
            <a:endParaRPr kumimoji="1" lang="zh-CN" altLang="en-US" smtClean="0">
              <a:solidFill>
                <a:srgbClr val="000000"/>
              </a:solidFill>
              <a:latin typeface="Gulim" pitchFamily="34" charset="-127"/>
              <a:ea typeface="Gulim" pitchFamily="34" charset="-127"/>
            </a:endParaRPr>
          </a:p>
        </p:txBody>
      </p:sp>
      <p:sp>
        <p:nvSpPr>
          <p:cNvPr id="117" name="AutoShape 529"/>
          <p:cNvSpPr>
            <a:spLocks noChangeArrowheads="1"/>
          </p:cNvSpPr>
          <p:nvPr/>
        </p:nvSpPr>
        <p:spPr bwMode="auto">
          <a:xfrm>
            <a:off x="3915661" y="692943"/>
            <a:ext cx="1511300" cy="1474787"/>
          </a:xfrm>
          <a:prstGeom prst="roundRect">
            <a:avLst>
              <a:gd name="adj" fmla="val 11764"/>
            </a:avLst>
          </a:prstGeom>
          <a:gradFill rotWithShape="1">
            <a:gsLst>
              <a:gs pos="0">
                <a:srgbClr val="FFFFFF"/>
              </a:gs>
              <a:gs pos="100000">
                <a:srgbClr val="DDDDDD"/>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sp>
        <p:nvSpPr>
          <p:cNvPr id="118" name="AutoShape 530"/>
          <p:cNvSpPr>
            <a:spLocks noChangeArrowheads="1"/>
          </p:cNvSpPr>
          <p:nvPr/>
        </p:nvSpPr>
        <p:spPr bwMode="auto">
          <a:xfrm>
            <a:off x="3987103" y="764380"/>
            <a:ext cx="1368425" cy="863600"/>
          </a:xfrm>
          <a:prstGeom prst="roundRect">
            <a:avLst>
              <a:gd name="adj" fmla="val 15806"/>
            </a:avLst>
          </a:prstGeom>
          <a:solidFill>
            <a:schemeClr val="accent3">
              <a:lumMod val="75000"/>
            </a:schemeClr>
          </a:solidFill>
          <a:ln>
            <a:noFill/>
          </a:ln>
        </p:spPr>
        <p:txBody>
          <a:bodyPr wrap="none" anchor="ctr"/>
          <a:lstStyle/>
          <a:p>
            <a:pPr fontAlgn="base" latinLnBrk="1">
              <a:spcBef>
                <a:spcPct val="0"/>
              </a:spcBef>
              <a:spcAft>
                <a:spcPct val="0"/>
              </a:spcAft>
            </a:pPr>
            <a:endParaRPr kumimoji="1" lang="ko-KR" altLang="en-US" smtClean="0">
              <a:solidFill>
                <a:srgbClr val="000000"/>
              </a:solidFill>
              <a:latin typeface="Gulim" pitchFamily="34" charset="-127"/>
              <a:ea typeface="Gulim" pitchFamily="34" charset="-127"/>
            </a:endParaRPr>
          </a:p>
        </p:txBody>
      </p:sp>
      <p:grpSp>
        <p:nvGrpSpPr>
          <p:cNvPr id="119" name="Group 540"/>
          <p:cNvGrpSpPr/>
          <p:nvPr/>
        </p:nvGrpSpPr>
        <p:grpSpPr bwMode="auto">
          <a:xfrm>
            <a:off x="4093461" y="980280"/>
            <a:ext cx="1155700" cy="420688"/>
            <a:chOff x="2560" y="618"/>
            <a:chExt cx="728" cy="265"/>
          </a:xfrm>
        </p:grpSpPr>
        <p:sp>
          <p:nvSpPr>
            <p:cNvPr id="120" name="WordArt 541"/>
            <p:cNvSpPr>
              <a:spLocks noChangeArrowheads="1" noChangeShapeType="1" noTextEdit="1"/>
            </p:cNvSpPr>
            <p:nvPr/>
          </p:nvSpPr>
          <p:spPr bwMode="auto">
            <a:xfrm>
              <a:off x="2653" y="618"/>
              <a:ext cx="544" cy="162"/>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zh-CN" altLang="en-US" sz="1400" kern="10" spc="-70" dirty="0" smtClean="0">
                  <a:solidFill>
                    <a:srgbClr val="FFFFFF"/>
                  </a:solidFill>
                  <a:latin typeface="Arial Black" panose="020B0A04020102020204"/>
                  <a:ea typeface="Gulim" pitchFamily="34" charset="-127"/>
                </a:rPr>
                <a:t>培训管理</a:t>
              </a:r>
              <a:endParaRPr kumimoji="1" lang="zh-CN" altLang="en-US" sz="1400" kern="10" spc="-70" dirty="0" smtClean="0">
                <a:solidFill>
                  <a:srgbClr val="FFFFFF"/>
                </a:solidFill>
                <a:latin typeface="Arial Black" panose="020B0A04020102020204"/>
                <a:ea typeface="Gulim" pitchFamily="34" charset="-127"/>
              </a:endParaRPr>
            </a:p>
          </p:txBody>
        </p:sp>
        <p:sp>
          <p:nvSpPr>
            <p:cNvPr id="121" name="WordArt 542"/>
            <p:cNvSpPr>
              <a:spLocks noChangeArrowheads="1" noChangeShapeType="1" noTextEdit="1"/>
            </p:cNvSpPr>
            <p:nvPr/>
          </p:nvSpPr>
          <p:spPr bwMode="auto">
            <a:xfrm>
              <a:off x="2560" y="799"/>
              <a:ext cx="728" cy="8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latinLnBrk="1">
                <a:spcBef>
                  <a:spcPct val="0"/>
                </a:spcBef>
                <a:spcAft>
                  <a:spcPct val="0"/>
                </a:spcAft>
              </a:pPr>
              <a:r>
                <a:rPr kumimoji="1" lang="en-US" altLang="zh-CN" sz="800" b="1" kern="10" spc="-40" dirty="0" smtClean="0">
                  <a:solidFill>
                    <a:srgbClr val="FFFFFF"/>
                  </a:solidFill>
                  <a:latin typeface="Arial" panose="020B0604020202020204"/>
                  <a:ea typeface="Gulim" pitchFamily="34" charset="-127"/>
                  <a:cs typeface="Arial" panose="020B0604020202020204"/>
                </a:rPr>
                <a:t>TRAINING</a:t>
              </a:r>
              <a:endParaRPr kumimoji="1" lang="zh-CN" altLang="en-US" sz="800" b="1" kern="10" spc="-40" dirty="0" smtClean="0">
                <a:solidFill>
                  <a:srgbClr val="FFFFFF"/>
                </a:solidFill>
                <a:latin typeface="Arial" panose="020B0604020202020204"/>
                <a:ea typeface="Gulim" pitchFamily="34" charset="-127"/>
                <a:cs typeface="Arial" panose="020B0604020202020204"/>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6" y="285732"/>
            <a:ext cx="1210588" cy="40011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培训提纲</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97" name="圆角矩形 96"/>
          <p:cNvSpPr/>
          <p:nvPr/>
        </p:nvSpPr>
        <p:spPr>
          <a:xfrm>
            <a:off x="643255" y="831850"/>
            <a:ext cx="7858125" cy="4158615"/>
          </a:xfrm>
          <a:prstGeom prst="roundRect">
            <a:avLst>
              <a:gd name="adj" fmla="val 4401"/>
            </a:avLst>
          </a:prstGeom>
          <a:solidFill>
            <a:schemeClr val="bg1">
              <a:alpha val="70000"/>
            </a:schemeClr>
          </a:solidFill>
          <a:ln w="571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spcBef>
                <a:spcPts val="0"/>
              </a:spcBef>
              <a:spcAft>
                <a:spcPts val="0"/>
              </a:spcAft>
              <a:defRPr/>
            </a:pPr>
            <a:r>
              <a:rPr lang="en-US" altLang="zh-CN" sz="1800" b="0"/>
              <a:t>1</a:t>
            </a:r>
            <a:endParaRPr lang="zh-CN" altLang="en-US" sz="1800" b="0" dirty="0"/>
          </a:p>
        </p:txBody>
      </p:sp>
      <p:sp>
        <p:nvSpPr>
          <p:cNvPr id="15363" name="AutoShape 5"/>
          <p:cNvSpPr>
            <a:spLocks noChangeArrowheads="1"/>
          </p:cNvSpPr>
          <p:nvPr/>
        </p:nvSpPr>
        <p:spPr bwMode="auto">
          <a:xfrm>
            <a:off x="1353820" y="3495675"/>
            <a:ext cx="6981825" cy="441325"/>
          </a:xfrm>
          <a:prstGeom prst="roundRect">
            <a:avLst>
              <a:gd name="adj" fmla="val 42329"/>
            </a:avLst>
          </a:prstGeom>
          <a:solidFill>
            <a:srgbClr val="F2F2F2"/>
          </a:solidFill>
          <a:ln w="19050">
            <a:solidFill>
              <a:srgbClr val="7F7F7F"/>
            </a:solidFill>
            <a:round/>
          </a:ln>
        </p:spPr>
        <p:txBody>
          <a:bodyPr wrap="none" anchor="ctr">
            <a:scene3d>
              <a:camera prst="orthographicFront"/>
              <a:lightRig rig="threePt" dir="t"/>
            </a:scene3d>
          </a:bodyPr>
          <a:p>
            <a:pPr algn="l">
              <a:buClrTx/>
              <a:buSzTx/>
              <a:buFontTx/>
            </a:pPr>
            <a:r>
              <a:rPr lang="en-US" altLang="zh-CN" dirty="0">
                <a:effectLst>
                  <a:outerShdw blurRad="38100" dist="38100" dir="2700000">
                    <a:srgbClr val="000000"/>
                  </a:outerShdw>
                </a:effectLst>
                <a:sym typeface="+mn-ea"/>
              </a:rPr>
              <a:t> </a:t>
            </a:r>
            <a:endParaRPr lang="en-US" altLang="zh-CN" dirty="0">
              <a:effectLst>
                <a:outerShdw blurRad="38100" dist="38100" dir="2700000">
                  <a:srgbClr val="000000"/>
                </a:outerShdw>
              </a:effectLst>
              <a:sym typeface="+mn-ea"/>
            </a:endParaRPr>
          </a:p>
          <a:p>
            <a:pPr algn="l">
              <a:buClrTx/>
              <a:buSzTx/>
              <a:buFontTx/>
            </a:pP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四、</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评标中存在的主要问题</a:t>
            </a:r>
            <a:endParaRPr lang="zh-CN" altLang="en-US" sz="20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algn="l">
              <a:buClrTx/>
              <a:buSzTx/>
              <a:buFontTx/>
            </a:pPr>
            <a:endParaRPr lang="zh-CN" altLang="en-US" sz="20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p:txBody>
      </p:sp>
      <p:sp>
        <p:nvSpPr>
          <p:cNvPr id="15364" name="AutoShape 5"/>
          <p:cNvSpPr>
            <a:spLocks noChangeArrowheads="1"/>
          </p:cNvSpPr>
          <p:nvPr/>
        </p:nvSpPr>
        <p:spPr bwMode="auto">
          <a:xfrm>
            <a:off x="1270000" y="1144270"/>
            <a:ext cx="7065645" cy="441325"/>
          </a:xfrm>
          <a:prstGeom prst="roundRect">
            <a:avLst>
              <a:gd name="adj" fmla="val 42329"/>
            </a:avLst>
          </a:prstGeom>
          <a:solidFill>
            <a:srgbClr val="F2F2F2"/>
          </a:solidFill>
          <a:ln w="19050">
            <a:solidFill>
              <a:srgbClr val="7F7F7F"/>
            </a:solidFill>
            <a:round/>
          </a:ln>
        </p:spPr>
        <p:txBody>
          <a:bodyPr wrap="none" anchor="ctr"/>
          <a:p>
            <a:pPr algn="ctr"/>
            <a:endParaRPr lang="zh-CN" altLang="en-US" sz="1800" b="0">
              <a:solidFill>
                <a:schemeClr val="tx1"/>
              </a:solidFill>
              <a:latin typeface="Arial" panose="020B0604020202020204" pitchFamily="34" charset="0"/>
              <a:ea typeface="宋体" panose="02010600030101010101" pitchFamily="2" charset="-122"/>
            </a:endParaRPr>
          </a:p>
        </p:txBody>
      </p:sp>
      <p:sp>
        <p:nvSpPr>
          <p:cNvPr id="100" name="Text Box 23"/>
          <p:cNvSpPr txBox="1">
            <a:spLocks noChangeArrowheads="1"/>
          </p:cNvSpPr>
          <p:nvPr/>
        </p:nvSpPr>
        <p:spPr bwMode="auto">
          <a:xfrm>
            <a:off x="1424940" y="1144270"/>
            <a:ext cx="6781800" cy="398780"/>
          </a:xfrm>
          <a:prstGeom prst="rect">
            <a:avLst/>
          </a:prstGeom>
          <a:noFill/>
          <a:ln w="9525">
            <a:noFill/>
            <a:miter lim="800000"/>
          </a:ln>
        </p:spPr>
        <p:txBody>
          <a:bodyPr wrap="square">
            <a:spAutoFit/>
          </a:bodyPr>
          <a:p>
            <a:pPr marL="457200" indent="-457200" eaLnBrk="0" hangingPunct="0"/>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一、评标（评审）专家及专家库管理</a:t>
            </a:r>
            <a:endPar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p:txBody>
      </p:sp>
      <p:sp>
        <p:nvSpPr>
          <p:cNvPr id="108" name="AutoShape 5"/>
          <p:cNvSpPr>
            <a:spLocks noChangeArrowheads="1"/>
          </p:cNvSpPr>
          <p:nvPr/>
        </p:nvSpPr>
        <p:spPr bwMode="auto">
          <a:xfrm>
            <a:off x="1325245" y="2690495"/>
            <a:ext cx="6981825" cy="441325"/>
          </a:xfrm>
          <a:prstGeom prst="roundRect">
            <a:avLst>
              <a:gd name="adj" fmla="val 42329"/>
            </a:avLst>
          </a:prstGeom>
          <a:solidFill>
            <a:srgbClr val="F2F2F2"/>
          </a:solidFill>
          <a:ln w="19050">
            <a:solidFill>
              <a:srgbClr val="7F7F7F"/>
            </a:solidFill>
            <a:round/>
          </a:ln>
        </p:spPr>
        <p:txBody>
          <a:bodyPr wrap="none" anchor="ctr">
            <a:scene3d>
              <a:camera prst="orthographicFront"/>
              <a:lightRig rig="threePt" dir="t"/>
            </a:scene3d>
          </a:bodyPr>
          <a:p>
            <a:pPr algn="l" eaLnBrk="1" hangingPunct="1">
              <a:buNone/>
            </a:pPr>
            <a:r>
              <a:rPr lang="en-US" altLang="zh-CN" dirty="0">
                <a:effectLst>
                  <a:outerShdw blurRad="38100" dist="38100" dir="2700000">
                    <a:srgbClr val="000000"/>
                  </a:outerShdw>
                </a:effectLst>
                <a:sym typeface="+mn-ea"/>
              </a:rPr>
              <a:t>  </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三、</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评标时特殊情况的处理</a:t>
            </a:r>
            <a:endParaRPr lang="zh-CN" altLang="en-US" sz="20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p:txBody>
      </p:sp>
      <p:sp>
        <p:nvSpPr>
          <p:cNvPr id="111" name="Text Box 23"/>
          <p:cNvSpPr txBox="1">
            <a:spLocks noChangeArrowheads="1"/>
          </p:cNvSpPr>
          <p:nvPr/>
        </p:nvSpPr>
        <p:spPr bwMode="auto">
          <a:xfrm>
            <a:off x="1594485" y="4591685"/>
            <a:ext cx="6416040" cy="398780"/>
          </a:xfrm>
          <a:prstGeom prst="rect">
            <a:avLst/>
          </a:prstGeom>
          <a:noFill/>
          <a:ln w="9525">
            <a:noFill/>
            <a:miter lim="800000"/>
          </a:ln>
        </p:spPr>
        <p:txBody>
          <a:bodyPr wrap="square">
            <a:spAutoFit/>
          </a:bodyPr>
          <a:p>
            <a:pPr marL="457200" indent="-457200" eaLnBrk="0" hangingPunct="0"/>
            <a:r>
              <a:rPr lang="en-US" altLang="zh-CN" sz="2000" dirty="0">
                <a:solidFill>
                  <a:srgbClr val="0066CC"/>
                </a:solidFill>
                <a:latin typeface="黑体" panose="02010609060101010101" pitchFamily="2" charset="-122"/>
              </a:rPr>
              <a:t>   </a:t>
            </a:r>
            <a:endParaRPr lang="zh-CN" altLang="en-US" sz="2000" dirty="0">
              <a:solidFill>
                <a:srgbClr val="0066CC"/>
              </a:solidFill>
              <a:latin typeface="黑体" panose="02010609060101010101" pitchFamily="2" charset="-122"/>
            </a:endParaRPr>
          </a:p>
        </p:txBody>
      </p:sp>
      <p:sp>
        <p:nvSpPr>
          <p:cNvPr id="114" name="AutoShape 5"/>
          <p:cNvSpPr>
            <a:spLocks noChangeArrowheads="1"/>
          </p:cNvSpPr>
          <p:nvPr/>
        </p:nvSpPr>
        <p:spPr bwMode="auto">
          <a:xfrm>
            <a:off x="1311275" y="1907540"/>
            <a:ext cx="6981825" cy="441325"/>
          </a:xfrm>
          <a:prstGeom prst="roundRect">
            <a:avLst>
              <a:gd name="adj" fmla="val 42329"/>
            </a:avLst>
          </a:prstGeom>
          <a:solidFill>
            <a:srgbClr val="F2F2F2"/>
          </a:solidFill>
          <a:ln w="19050">
            <a:solidFill>
              <a:srgbClr val="7F7F7F"/>
            </a:solidFill>
            <a:round/>
          </a:ln>
        </p:spPr>
        <p:txBody>
          <a:bodyPr wrap="none" anchor="ctr">
            <a:scene3d>
              <a:camera prst="orthographicFront"/>
              <a:lightRig rig="threePt" dir="t"/>
            </a:scene3d>
          </a:bodyPr>
          <a:p>
            <a:pPr algn="l" eaLnBrk="1" hangingPunct="1">
              <a:buNone/>
            </a:pPr>
            <a:r>
              <a:rPr lang="zh-CN" altLang="en-US" sz="2000" dirty="0">
                <a:solidFill>
                  <a:srgbClr val="0066CC"/>
                </a:solidFill>
                <a:latin typeface="黑体" panose="02010609060101010101" pitchFamily="2" charset="-122"/>
                <a:sym typeface="+mn-ea"/>
              </a:rPr>
              <a:t> </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二、</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招标与评标有关基本知识</a:t>
            </a:r>
            <a:endParaRPr lang="zh-CN" altLang="en-US" sz="20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p:txBody>
      </p:sp>
      <p:sp>
        <p:nvSpPr>
          <p:cNvPr id="115" name="AutoShape 5"/>
          <p:cNvSpPr>
            <a:spLocks noChangeArrowheads="1"/>
          </p:cNvSpPr>
          <p:nvPr/>
        </p:nvSpPr>
        <p:spPr bwMode="auto">
          <a:xfrm>
            <a:off x="1353820" y="4260215"/>
            <a:ext cx="6981825" cy="441325"/>
          </a:xfrm>
          <a:prstGeom prst="roundRect">
            <a:avLst>
              <a:gd name="adj" fmla="val 42329"/>
            </a:avLst>
          </a:prstGeom>
          <a:solidFill>
            <a:srgbClr val="F2F2F2"/>
          </a:solidFill>
          <a:ln w="19050">
            <a:solidFill>
              <a:srgbClr val="7F7F7F"/>
            </a:solidFill>
            <a:round/>
          </a:ln>
        </p:spPr>
        <p:txBody>
          <a:bodyPr wrap="none" anchor="ctr">
            <a:scene3d>
              <a:camera prst="orthographicFront"/>
              <a:lightRig rig="threePt" dir="t"/>
            </a:scene3d>
          </a:bodyPr>
          <a:p>
            <a:pPr algn="l">
              <a:buClrTx/>
              <a:buSzTx/>
              <a:buFontTx/>
            </a:pPr>
            <a:r>
              <a:rPr lang="en-US" altLang="zh-CN" dirty="0">
                <a:effectLst>
                  <a:outerShdw blurRad="38100" dist="38100" dir="2700000">
                    <a:srgbClr val="000000"/>
                  </a:outerShdw>
                </a:effectLst>
                <a:sym typeface="+mn-ea"/>
              </a:rPr>
              <a:t> </a:t>
            </a:r>
            <a:endParaRPr lang="en-US" altLang="zh-CN" dirty="0">
              <a:effectLst>
                <a:outerShdw blurRad="38100" dist="38100" dir="2700000">
                  <a:srgbClr val="000000"/>
                </a:outerShdw>
              </a:effectLst>
              <a:sym typeface="+mn-ea"/>
            </a:endParaRPr>
          </a:p>
          <a:p>
            <a:pPr algn="l">
              <a:buClrTx/>
              <a:buSzTx/>
              <a:buFontTx/>
            </a:pP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五、寄语</a:t>
            </a:r>
            <a:endParaRPr lang="zh-CN" altLang="en-US" sz="20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algn="l">
              <a:buClrTx/>
              <a:buSzTx/>
              <a:buFontTx/>
            </a:pPr>
            <a:endParaRPr lang="zh-CN" altLang="en-US" sz="20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90" y="285732"/>
            <a:ext cx="3230880" cy="39878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（六）评标专家</a:t>
            </a: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的自我管理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grpSp>
        <p:nvGrpSpPr>
          <p:cNvPr id="68" name="组合 67"/>
          <p:cNvGrpSpPr/>
          <p:nvPr/>
        </p:nvGrpSpPr>
        <p:grpSpPr>
          <a:xfrm>
            <a:off x="262831" y="863694"/>
            <a:ext cx="4237161" cy="3794005"/>
            <a:chOff x="497042" y="1071871"/>
            <a:chExt cx="6704647" cy="5945146"/>
          </a:xfrm>
        </p:grpSpPr>
        <p:sp>
          <p:nvSpPr>
            <p:cNvPr id="69" name="椭圆形标注 2"/>
            <p:cNvSpPr/>
            <p:nvPr/>
          </p:nvSpPr>
          <p:spPr>
            <a:xfrm rot="17734901" flipH="1">
              <a:off x="785882" y="3498458"/>
              <a:ext cx="3229719" cy="3807400"/>
            </a:xfrm>
            <a:custGeom>
              <a:avLst/>
              <a:gdLst>
                <a:gd name="connsiteX0" fmla="*/ 546067 w 1872208"/>
                <a:gd name="connsiteY0" fmla="*/ 2025225 h 1800200"/>
                <a:gd name="connsiteX1" fmla="*/ 476074 w 1872208"/>
                <a:gd name="connsiteY1" fmla="*/ 1684012 h 1800200"/>
                <a:gd name="connsiteX2" fmla="*/ 91907 w 1872208"/>
                <a:gd name="connsiteY2" fmla="*/ 511157 h 1800200"/>
                <a:gd name="connsiteX3" fmla="*/ 1231339 w 1872208"/>
                <a:gd name="connsiteY3" fmla="*/ 45938 h 1800200"/>
                <a:gd name="connsiteX4" fmla="*/ 1844743 w 1872208"/>
                <a:gd name="connsiteY4" fmla="*/ 1116534 h 1800200"/>
                <a:gd name="connsiteX5" fmla="*/ 814976 w 1872208"/>
                <a:gd name="connsiteY5" fmla="*/ 1792633 h 1800200"/>
                <a:gd name="connsiteX6" fmla="*/ 546067 w 1872208"/>
                <a:gd name="connsiteY6" fmla="*/ 2025225 h 1800200"/>
                <a:gd name="connsiteX0-1" fmla="*/ 546222 w 1872531"/>
                <a:gd name="connsiteY0-2" fmla="*/ 2025373 h 2025373"/>
                <a:gd name="connsiteX1-3" fmla="*/ 476229 w 1872531"/>
                <a:gd name="connsiteY1-4" fmla="*/ 1684160 h 2025373"/>
                <a:gd name="connsiteX2-5" fmla="*/ 92062 w 1872531"/>
                <a:gd name="connsiteY2-6" fmla="*/ 511305 h 2025373"/>
                <a:gd name="connsiteX3-7" fmla="*/ 1231494 w 1872531"/>
                <a:gd name="connsiteY3-8" fmla="*/ 46086 h 2025373"/>
                <a:gd name="connsiteX4-9" fmla="*/ 1844898 w 1872531"/>
                <a:gd name="connsiteY4-10" fmla="*/ 1116682 h 2025373"/>
                <a:gd name="connsiteX5-11" fmla="*/ 815131 w 1872531"/>
                <a:gd name="connsiteY5-12" fmla="*/ 1792781 h 2025373"/>
                <a:gd name="connsiteX6-13" fmla="*/ 546222 w 1872531"/>
                <a:gd name="connsiteY6-14" fmla="*/ 2025373 h 2025373"/>
                <a:gd name="connsiteX0-15" fmla="*/ 517221 w 1831338"/>
                <a:gd name="connsiteY0-16" fmla="*/ 2220445 h 2220445"/>
                <a:gd name="connsiteX1-17" fmla="*/ 435036 w 1831338"/>
                <a:gd name="connsiteY1-18" fmla="*/ 1684160 h 2220445"/>
                <a:gd name="connsiteX2-19" fmla="*/ 50869 w 1831338"/>
                <a:gd name="connsiteY2-20" fmla="*/ 511305 h 2220445"/>
                <a:gd name="connsiteX3-21" fmla="*/ 1190301 w 1831338"/>
                <a:gd name="connsiteY3-22" fmla="*/ 46086 h 2220445"/>
                <a:gd name="connsiteX4-23" fmla="*/ 1803705 w 1831338"/>
                <a:gd name="connsiteY4-24" fmla="*/ 1116682 h 2220445"/>
                <a:gd name="connsiteX5-25" fmla="*/ 773938 w 1831338"/>
                <a:gd name="connsiteY5-26" fmla="*/ 1792781 h 2220445"/>
                <a:gd name="connsiteX6-27" fmla="*/ 517221 w 1831338"/>
                <a:gd name="connsiteY6-28" fmla="*/ 2220445 h 2220445"/>
                <a:gd name="connsiteX0-29" fmla="*/ 517221 w 1831338"/>
                <a:gd name="connsiteY0-30" fmla="*/ 2220445 h 2220445"/>
                <a:gd name="connsiteX1-31" fmla="*/ 435036 w 1831338"/>
                <a:gd name="connsiteY1-32" fmla="*/ 1684160 h 2220445"/>
                <a:gd name="connsiteX2-33" fmla="*/ 50869 w 1831338"/>
                <a:gd name="connsiteY2-34" fmla="*/ 511305 h 2220445"/>
                <a:gd name="connsiteX3-35" fmla="*/ 1190301 w 1831338"/>
                <a:gd name="connsiteY3-36" fmla="*/ 46086 h 2220445"/>
                <a:gd name="connsiteX4-37" fmla="*/ 1803705 w 1831338"/>
                <a:gd name="connsiteY4-38" fmla="*/ 1116682 h 2220445"/>
                <a:gd name="connsiteX5-39" fmla="*/ 773938 w 1831338"/>
                <a:gd name="connsiteY5-40" fmla="*/ 1792781 h 2220445"/>
                <a:gd name="connsiteX6-41" fmla="*/ 517221 w 1831338"/>
                <a:gd name="connsiteY6-42" fmla="*/ 2220445 h 2220445"/>
                <a:gd name="connsiteX0-43" fmla="*/ 517221 w 1831338"/>
                <a:gd name="connsiteY0-44" fmla="*/ 2220445 h 2220445"/>
                <a:gd name="connsiteX1-45" fmla="*/ 435036 w 1831338"/>
                <a:gd name="connsiteY1-46" fmla="*/ 1684160 h 2220445"/>
                <a:gd name="connsiteX2-47" fmla="*/ 50869 w 1831338"/>
                <a:gd name="connsiteY2-48" fmla="*/ 511305 h 2220445"/>
                <a:gd name="connsiteX3-49" fmla="*/ 1190301 w 1831338"/>
                <a:gd name="connsiteY3-50" fmla="*/ 46086 h 2220445"/>
                <a:gd name="connsiteX4-51" fmla="*/ 1803705 w 1831338"/>
                <a:gd name="connsiteY4-52" fmla="*/ 1116682 h 2220445"/>
                <a:gd name="connsiteX5-53" fmla="*/ 773938 w 1831338"/>
                <a:gd name="connsiteY5-54" fmla="*/ 1792781 h 2220445"/>
                <a:gd name="connsiteX6-55" fmla="*/ 517221 w 1831338"/>
                <a:gd name="connsiteY6-56" fmla="*/ 2220445 h 2220445"/>
                <a:gd name="connsiteX0-57" fmla="*/ 282980 w 1828745"/>
                <a:gd name="connsiteY0-58" fmla="*/ 2159485 h 2159485"/>
                <a:gd name="connsiteX1-59" fmla="*/ 432443 w 1828745"/>
                <a:gd name="connsiteY1-60" fmla="*/ 1684160 h 2159485"/>
                <a:gd name="connsiteX2-61" fmla="*/ 48276 w 1828745"/>
                <a:gd name="connsiteY2-62" fmla="*/ 511305 h 2159485"/>
                <a:gd name="connsiteX3-63" fmla="*/ 1187708 w 1828745"/>
                <a:gd name="connsiteY3-64" fmla="*/ 46086 h 2159485"/>
                <a:gd name="connsiteX4-65" fmla="*/ 1801112 w 1828745"/>
                <a:gd name="connsiteY4-66" fmla="*/ 1116682 h 2159485"/>
                <a:gd name="connsiteX5-67" fmla="*/ 771345 w 1828745"/>
                <a:gd name="connsiteY5-68" fmla="*/ 1792781 h 2159485"/>
                <a:gd name="connsiteX6-69" fmla="*/ 282980 w 1828745"/>
                <a:gd name="connsiteY6-70" fmla="*/ 2159485 h 2159485"/>
                <a:gd name="connsiteX0-71" fmla="*/ 282980 w 1828745"/>
                <a:gd name="connsiteY0-72" fmla="*/ 2159485 h 2159485"/>
                <a:gd name="connsiteX1-73" fmla="*/ 432443 w 1828745"/>
                <a:gd name="connsiteY1-74" fmla="*/ 1684160 h 2159485"/>
                <a:gd name="connsiteX2-75" fmla="*/ 48276 w 1828745"/>
                <a:gd name="connsiteY2-76" fmla="*/ 511305 h 2159485"/>
                <a:gd name="connsiteX3-77" fmla="*/ 1187708 w 1828745"/>
                <a:gd name="connsiteY3-78" fmla="*/ 46086 h 2159485"/>
                <a:gd name="connsiteX4-79" fmla="*/ 1801112 w 1828745"/>
                <a:gd name="connsiteY4-80" fmla="*/ 1116682 h 2159485"/>
                <a:gd name="connsiteX5-81" fmla="*/ 771345 w 1828745"/>
                <a:gd name="connsiteY5-82" fmla="*/ 1792781 h 2159485"/>
                <a:gd name="connsiteX6-83" fmla="*/ 282980 w 1828745"/>
                <a:gd name="connsiteY6-84" fmla="*/ 2159485 h 2159485"/>
                <a:gd name="connsiteX0-85" fmla="*/ 282980 w 1828745"/>
                <a:gd name="connsiteY0-86" fmla="*/ 2159485 h 2159485"/>
                <a:gd name="connsiteX1-87" fmla="*/ 432443 w 1828745"/>
                <a:gd name="connsiteY1-88" fmla="*/ 1684160 h 2159485"/>
                <a:gd name="connsiteX2-89" fmla="*/ 48276 w 1828745"/>
                <a:gd name="connsiteY2-90" fmla="*/ 511305 h 2159485"/>
                <a:gd name="connsiteX3-91" fmla="*/ 1187708 w 1828745"/>
                <a:gd name="connsiteY3-92" fmla="*/ 46086 h 2159485"/>
                <a:gd name="connsiteX4-93" fmla="*/ 1801112 w 1828745"/>
                <a:gd name="connsiteY4-94" fmla="*/ 1116682 h 2159485"/>
                <a:gd name="connsiteX5-95" fmla="*/ 820113 w 1828745"/>
                <a:gd name="connsiteY5-96" fmla="*/ 1865933 h 2159485"/>
                <a:gd name="connsiteX6-97" fmla="*/ 282980 w 1828745"/>
                <a:gd name="connsiteY6-98" fmla="*/ 2159485 h 2159485"/>
                <a:gd name="connsiteX0-99" fmla="*/ 1589 w 1839962"/>
                <a:gd name="connsiteY0-100" fmla="*/ 2257021 h 2257021"/>
                <a:gd name="connsiteX1-101" fmla="*/ 443660 w 1839962"/>
                <a:gd name="connsiteY1-102" fmla="*/ 1684160 h 2257021"/>
                <a:gd name="connsiteX2-103" fmla="*/ 59493 w 1839962"/>
                <a:gd name="connsiteY2-104" fmla="*/ 511305 h 2257021"/>
                <a:gd name="connsiteX3-105" fmla="*/ 1198925 w 1839962"/>
                <a:gd name="connsiteY3-106" fmla="*/ 46086 h 2257021"/>
                <a:gd name="connsiteX4-107" fmla="*/ 1812329 w 1839962"/>
                <a:gd name="connsiteY4-108" fmla="*/ 1116682 h 2257021"/>
                <a:gd name="connsiteX5-109" fmla="*/ 831330 w 1839962"/>
                <a:gd name="connsiteY5-110" fmla="*/ 1865933 h 2257021"/>
                <a:gd name="connsiteX6-111" fmla="*/ 1589 w 1839962"/>
                <a:gd name="connsiteY6-112" fmla="*/ 2257021 h 2257021"/>
                <a:gd name="connsiteX0-113" fmla="*/ 1673 w 1840046"/>
                <a:gd name="connsiteY0-114" fmla="*/ 2244950 h 2244950"/>
                <a:gd name="connsiteX1-115" fmla="*/ 419360 w 1840046"/>
                <a:gd name="connsiteY1-116" fmla="*/ 1659897 h 2244950"/>
                <a:gd name="connsiteX2-117" fmla="*/ 59577 w 1840046"/>
                <a:gd name="connsiteY2-118" fmla="*/ 499234 h 2244950"/>
                <a:gd name="connsiteX3-119" fmla="*/ 1199009 w 1840046"/>
                <a:gd name="connsiteY3-120" fmla="*/ 34015 h 2244950"/>
                <a:gd name="connsiteX4-121" fmla="*/ 1812413 w 1840046"/>
                <a:gd name="connsiteY4-122" fmla="*/ 1104611 h 2244950"/>
                <a:gd name="connsiteX5-123" fmla="*/ 831414 w 1840046"/>
                <a:gd name="connsiteY5-124" fmla="*/ 1853862 h 2244950"/>
                <a:gd name="connsiteX6-125" fmla="*/ 1673 w 1840046"/>
                <a:gd name="connsiteY6-126" fmla="*/ 2244950 h 2244950"/>
                <a:gd name="connsiteX0-127" fmla="*/ 1012 w 1839385"/>
                <a:gd name="connsiteY0-128" fmla="*/ 2244950 h 2244950"/>
                <a:gd name="connsiteX1-129" fmla="*/ 418699 w 1839385"/>
                <a:gd name="connsiteY1-130" fmla="*/ 1659897 h 2244950"/>
                <a:gd name="connsiteX2-131" fmla="*/ 58916 w 1839385"/>
                <a:gd name="connsiteY2-132" fmla="*/ 499234 h 2244950"/>
                <a:gd name="connsiteX3-133" fmla="*/ 1198348 w 1839385"/>
                <a:gd name="connsiteY3-134" fmla="*/ 34015 h 2244950"/>
                <a:gd name="connsiteX4-135" fmla="*/ 1811752 w 1839385"/>
                <a:gd name="connsiteY4-136" fmla="*/ 1104611 h 2244950"/>
                <a:gd name="connsiteX5-137" fmla="*/ 830753 w 1839385"/>
                <a:gd name="connsiteY5-138" fmla="*/ 1853862 h 2244950"/>
                <a:gd name="connsiteX6-139" fmla="*/ 1012 w 1839385"/>
                <a:gd name="connsiteY6-140" fmla="*/ 2244950 h 2244950"/>
                <a:gd name="connsiteX0-141" fmla="*/ 1354 w 1839727"/>
                <a:gd name="connsiteY0-142" fmla="*/ 2244950 h 2244950"/>
                <a:gd name="connsiteX1-143" fmla="*/ 419041 w 1839727"/>
                <a:gd name="connsiteY1-144" fmla="*/ 1659897 h 2244950"/>
                <a:gd name="connsiteX2-145" fmla="*/ 59258 w 1839727"/>
                <a:gd name="connsiteY2-146" fmla="*/ 499234 h 2244950"/>
                <a:gd name="connsiteX3-147" fmla="*/ 1198690 w 1839727"/>
                <a:gd name="connsiteY3-148" fmla="*/ 34015 h 2244950"/>
                <a:gd name="connsiteX4-149" fmla="*/ 1812094 w 1839727"/>
                <a:gd name="connsiteY4-150" fmla="*/ 1104611 h 2244950"/>
                <a:gd name="connsiteX5-151" fmla="*/ 831095 w 1839727"/>
                <a:gd name="connsiteY5-152" fmla="*/ 1853862 h 2244950"/>
                <a:gd name="connsiteX6-153" fmla="*/ 1354 w 1839727"/>
                <a:gd name="connsiteY6-154" fmla="*/ 2244950 h 2244950"/>
                <a:gd name="connsiteX0-155" fmla="*/ 1354 w 1839727"/>
                <a:gd name="connsiteY0-156" fmla="*/ 2244950 h 2244950"/>
                <a:gd name="connsiteX1-157" fmla="*/ 419041 w 1839727"/>
                <a:gd name="connsiteY1-158" fmla="*/ 1659897 h 2244950"/>
                <a:gd name="connsiteX2-159" fmla="*/ 59258 w 1839727"/>
                <a:gd name="connsiteY2-160" fmla="*/ 499234 h 2244950"/>
                <a:gd name="connsiteX3-161" fmla="*/ 1198690 w 1839727"/>
                <a:gd name="connsiteY3-162" fmla="*/ 34015 h 2244950"/>
                <a:gd name="connsiteX4-163" fmla="*/ 1812094 w 1839727"/>
                <a:gd name="connsiteY4-164" fmla="*/ 1104611 h 2244950"/>
                <a:gd name="connsiteX5-165" fmla="*/ 953015 w 1839727"/>
                <a:gd name="connsiteY5-166" fmla="*/ 1890438 h 2244950"/>
                <a:gd name="connsiteX6-167" fmla="*/ 1354 w 1839727"/>
                <a:gd name="connsiteY6-168" fmla="*/ 2244950 h 2244950"/>
                <a:gd name="connsiteX0-169" fmla="*/ 1354 w 1839727"/>
                <a:gd name="connsiteY0-170" fmla="*/ 2244950 h 2244950"/>
                <a:gd name="connsiteX1-171" fmla="*/ 419041 w 1839727"/>
                <a:gd name="connsiteY1-172" fmla="*/ 1659897 h 2244950"/>
                <a:gd name="connsiteX2-173" fmla="*/ 59258 w 1839727"/>
                <a:gd name="connsiteY2-174" fmla="*/ 499234 h 2244950"/>
                <a:gd name="connsiteX3-175" fmla="*/ 1198690 w 1839727"/>
                <a:gd name="connsiteY3-176" fmla="*/ 34015 h 2244950"/>
                <a:gd name="connsiteX4-177" fmla="*/ 1812094 w 1839727"/>
                <a:gd name="connsiteY4-178" fmla="*/ 1104611 h 2244950"/>
                <a:gd name="connsiteX5-179" fmla="*/ 989591 w 1839727"/>
                <a:gd name="connsiteY5-180" fmla="*/ 1914822 h 2244950"/>
                <a:gd name="connsiteX6-181" fmla="*/ 1354 w 1839727"/>
                <a:gd name="connsiteY6-182" fmla="*/ 2244950 h 2244950"/>
                <a:gd name="connsiteX0-183" fmla="*/ 1354 w 1839727"/>
                <a:gd name="connsiteY0-184" fmla="*/ 2244950 h 2244950"/>
                <a:gd name="connsiteX1-185" fmla="*/ 419041 w 1839727"/>
                <a:gd name="connsiteY1-186" fmla="*/ 1659897 h 2244950"/>
                <a:gd name="connsiteX2-187" fmla="*/ 59258 w 1839727"/>
                <a:gd name="connsiteY2-188" fmla="*/ 499234 h 2244950"/>
                <a:gd name="connsiteX3-189" fmla="*/ 1198690 w 1839727"/>
                <a:gd name="connsiteY3-190" fmla="*/ 34015 h 2244950"/>
                <a:gd name="connsiteX4-191" fmla="*/ 1812094 w 1839727"/>
                <a:gd name="connsiteY4-192" fmla="*/ 1104611 h 2244950"/>
                <a:gd name="connsiteX5-193" fmla="*/ 989591 w 1839727"/>
                <a:gd name="connsiteY5-194" fmla="*/ 1914822 h 2244950"/>
                <a:gd name="connsiteX6-195" fmla="*/ 1354 w 1839727"/>
                <a:gd name="connsiteY6-196" fmla="*/ 2244950 h 2244950"/>
                <a:gd name="connsiteX0-197" fmla="*/ 1877 w 1840250"/>
                <a:gd name="connsiteY0-198" fmla="*/ 2244813 h 2244813"/>
                <a:gd name="connsiteX1-199" fmla="*/ 261068 w 1840250"/>
                <a:gd name="connsiteY1-200" fmla="*/ 1647568 h 2244813"/>
                <a:gd name="connsiteX2-201" fmla="*/ 59781 w 1840250"/>
                <a:gd name="connsiteY2-202" fmla="*/ 499097 h 2244813"/>
                <a:gd name="connsiteX3-203" fmla="*/ 1199213 w 1840250"/>
                <a:gd name="connsiteY3-204" fmla="*/ 33878 h 2244813"/>
                <a:gd name="connsiteX4-205" fmla="*/ 1812617 w 1840250"/>
                <a:gd name="connsiteY4-206" fmla="*/ 1104474 h 2244813"/>
                <a:gd name="connsiteX5-207" fmla="*/ 990114 w 1840250"/>
                <a:gd name="connsiteY5-208" fmla="*/ 1914685 h 2244813"/>
                <a:gd name="connsiteX6-209" fmla="*/ 1877 w 1840250"/>
                <a:gd name="connsiteY6-210" fmla="*/ 2244813 h 2244813"/>
                <a:gd name="connsiteX0-211" fmla="*/ 1594 w 1839967"/>
                <a:gd name="connsiteY0-212" fmla="*/ 2244408 h 2244408"/>
                <a:gd name="connsiteX1-213" fmla="*/ 333937 w 1839967"/>
                <a:gd name="connsiteY1-214" fmla="*/ 1610587 h 2244408"/>
                <a:gd name="connsiteX2-215" fmla="*/ 59498 w 1839967"/>
                <a:gd name="connsiteY2-216" fmla="*/ 498692 h 2244408"/>
                <a:gd name="connsiteX3-217" fmla="*/ 1198930 w 1839967"/>
                <a:gd name="connsiteY3-218" fmla="*/ 33473 h 2244408"/>
                <a:gd name="connsiteX4-219" fmla="*/ 1812334 w 1839967"/>
                <a:gd name="connsiteY4-220" fmla="*/ 1104069 h 2244408"/>
                <a:gd name="connsiteX5-221" fmla="*/ 989831 w 1839967"/>
                <a:gd name="connsiteY5-222" fmla="*/ 1914280 h 2244408"/>
                <a:gd name="connsiteX6-223" fmla="*/ 1594 w 1839967"/>
                <a:gd name="connsiteY6-224" fmla="*/ 2244408 h 2244408"/>
                <a:gd name="connsiteX0-225" fmla="*/ 1594 w 1839967"/>
                <a:gd name="connsiteY0-226" fmla="*/ 2248877 h 2248877"/>
                <a:gd name="connsiteX1-227" fmla="*/ 333937 w 1839967"/>
                <a:gd name="connsiteY1-228" fmla="*/ 1615056 h 2248877"/>
                <a:gd name="connsiteX2-229" fmla="*/ 59498 w 1839967"/>
                <a:gd name="connsiteY2-230" fmla="*/ 503161 h 2248877"/>
                <a:gd name="connsiteX3-231" fmla="*/ 1198930 w 1839967"/>
                <a:gd name="connsiteY3-232" fmla="*/ 37942 h 2248877"/>
                <a:gd name="connsiteX4-233" fmla="*/ 1812334 w 1839967"/>
                <a:gd name="connsiteY4-234" fmla="*/ 1108538 h 2248877"/>
                <a:gd name="connsiteX5-235" fmla="*/ 989831 w 1839967"/>
                <a:gd name="connsiteY5-236" fmla="*/ 1918749 h 2248877"/>
                <a:gd name="connsiteX6-237" fmla="*/ 1594 w 1839967"/>
                <a:gd name="connsiteY6-238" fmla="*/ 2248877 h 2248877"/>
                <a:gd name="connsiteX0-239" fmla="*/ 15912 w 1854285"/>
                <a:gd name="connsiteY0-240" fmla="*/ 2249953 h 2249953"/>
                <a:gd name="connsiteX1-241" fmla="*/ 348255 w 1854285"/>
                <a:gd name="connsiteY1-242" fmla="*/ 1616132 h 2249953"/>
                <a:gd name="connsiteX2-243" fmla="*/ 73816 w 1854285"/>
                <a:gd name="connsiteY2-244" fmla="*/ 504237 h 2249953"/>
                <a:gd name="connsiteX3-245" fmla="*/ 1213248 w 1854285"/>
                <a:gd name="connsiteY3-246" fmla="*/ 39018 h 2249953"/>
                <a:gd name="connsiteX4-247" fmla="*/ 1826652 w 1854285"/>
                <a:gd name="connsiteY4-248" fmla="*/ 1109614 h 2249953"/>
                <a:gd name="connsiteX5-249" fmla="*/ 1004149 w 1854285"/>
                <a:gd name="connsiteY5-250" fmla="*/ 1919825 h 2249953"/>
                <a:gd name="connsiteX6-251" fmla="*/ 15912 w 1854285"/>
                <a:gd name="connsiteY6-252" fmla="*/ 2249953 h 2249953"/>
                <a:gd name="connsiteX0-253" fmla="*/ 54236 w 1892609"/>
                <a:gd name="connsiteY0-254" fmla="*/ 2249953 h 2258715"/>
                <a:gd name="connsiteX1-255" fmla="*/ 386579 w 1892609"/>
                <a:gd name="connsiteY1-256" fmla="*/ 1616132 h 2258715"/>
                <a:gd name="connsiteX2-257" fmla="*/ 112140 w 1892609"/>
                <a:gd name="connsiteY2-258" fmla="*/ 504237 h 2258715"/>
                <a:gd name="connsiteX3-259" fmla="*/ 1251572 w 1892609"/>
                <a:gd name="connsiteY3-260" fmla="*/ 39018 h 2258715"/>
                <a:gd name="connsiteX4-261" fmla="*/ 1864976 w 1892609"/>
                <a:gd name="connsiteY4-262" fmla="*/ 1109614 h 2258715"/>
                <a:gd name="connsiteX5-263" fmla="*/ 54236 w 1892609"/>
                <a:gd name="connsiteY5-264" fmla="*/ 2249953 h 2258715"/>
                <a:gd name="connsiteX0-265" fmla="*/ 54236 w 1892609"/>
                <a:gd name="connsiteY0-266" fmla="*/ 2249953 h 2258715"/>
                <a:gd name="connsiteX1-267" fmla="*/ 386579 w 1892609"/>
                <a:gd name="connsiteY1-268" fmla="*/ 1616132 h 2258715"/>
                <a:gd name="connsiteX2-269" fmla="*/ 112140 w 1892609"/>
                <a:gd name="connsiteY2-270" fmla="*/ 504237 h 2258715"/>
                <a:gd name="connsiteX3-271" fmla="*/ 1251572 w 1892609"/>
                <a:gd name="connsiteY3-272" fmla="*/ 39018 h 2258715"/>
                <a:gd name="connsiteX4-273" fmla="*/ 1864976 w 1892609"/>
                <a:gd name="connsiteY4-274" fmla="*/ 1109614 h 2258715"/>
                <a:gd name="connsiteX5-275" fmla="*/ 54236 w 1892609"/>
                <a:gd name="connsiteY5-276" fmla="*/ 2249953 h 2258715"/>
                <a:gd name="connsiteX0-277" fmla="*/ 52699 w 1891072"/>
                <a:gd name="connsiteY0-278" fmla="*/ 2247434 h 2262382"/>
                <a:gd name="connsiteX1-279" fmla="*/ 409426 w 1891072"/>
                <a:gd name="connsiteY1-280" fmla="*/ 1869645 h 2262382"/>
                <a:gd name="connsiteX2-281" fmla="*/ 110603 w 1891072"/>
                <a:gd name="connsiteY2-282" fmla="*/ 501718 h 2262382"/>
                <a:gd name="connsiteX3-283" fmla="*/ 1250035 w 1891072"/>
                <a:gd name="connsiteY3-284" fmla="*/ 36499 h 2262382"/>
                <a:gd name="connsiteX4-285" fmla="*/ 1863439 w 1891072"/>
                <a:gd name="connsiteY4-286" fmla="*/ 1107095 h 2262382"/>
                <a:gd name="connsiteX5-287" fmla="*/ 52699 w 1891072"/>
                <a:gd name="connsiteY5-288" fmla="*/ 2247434 h 2262382"/>
                <a:gd name="connsiteX0-289" fmla="*/ 57273 w 1895646"/>
                <a:gd name="connsiteY0-290" fmla="*/ 2247434 h 2262382"/>
                <a:gd name="connsiteX1-291" fmla="*/ 414000 w 1895646"/>
                <a:gd name="connsiteY1-292" fmla="*/ 1869645 h 2262382"/>
                <a:gd name="connsiteX2-293" fmla="*/ 115177 w 1895646"/>
                <a:gd name="connsiteY2-294" fmla="*/ 501718 h 2262382"/>
                <a:gd name="connsiteX3-295" fmla="*/ 1254609 w 1895646"/>
                <a:gd name="connsiteY3-296" fmla="*/ 36499 h 2262382"/>
                <a:gd name="connsiteX4-297" fmla="*/ 1868013 w 1895646"/>
                <a:gd name="connsiteY4-298" fmla="*/ 1107095 h 2262382"/>
                <a:gd name="connsiteX5-299" fmla="*/ 57273 w 1895646"/>
                <a:gd name="connsiteY5-300" fmla="*/ 2247434 h 2262382"/>
                <a:gd name="connsiteX0-301" fmla="*/ 62638 w 1901011"/>
                <a:gd name="connsiteY0-302" fmla="*/ 2247434 h 2264531"/>
                <a:gd name="connsiteX1-303" fmla="*/ 419365 w 1901011"/>
                <a:gd name="connsiteY1-304" fmla="*/ 1869645 h 2264531"/>
                <a:gd name="connsiteX2-305" fmla="*/ 120542 w 1901011"/>
                <a:gd name="connsiteY2-306" fmla="*/ 501718 h 2264531"/>
                <a:gd name="connsiteX3-307" fmla="*/ 1259974 w 1901011"/>
                <a:gd name="connsiteY3-308" fmla="*/ 36499 h 2264531"/>
                <a:gd name="connsiteX4-309" fmla="*/ 1873378 w 1901011"/>
                <a:gd name="connsiteY4-310" fmla="*/ 1107095 h 2264531"/>
                <a:gd name="connsiteX5-311" fmla="*/ 62638 w 1901011"/>
                <a:gd name="connsiteY5-312" fmla="*/ 2247434 h 2264531"/>
                <a:gd name="connsiteX0-313" fmla="*/ 62638 w 1901011"/>
                <a:gd name="connsiteY0-314" fmla="*/ 2248136 h 2265233"/>
                <a:gd name="connsiteX1-315" fmla="*/ 419365 w 1901011"/>
                <a:gd name="connsiteY1-316" fmla="*/ 1870347 h 2265233"/>
                <a:gd name="connsiteX2-317" fmla="*/ 120542 w 1901011"/>
                <a:gd name="connsiteY2-318" fmla="*/ 502420 h 2265233"/>
                <a:gd name="connsiteX3-319" fmla="*/ 1259974 w 1901011"/>
                <a:gd name="connsiteY3-320" fmla="*/ 37201 h 2265233"/>
                <a:gd name="connsiteX4-321" fmla="*/ 1873378 w 1901011"/>
                <a:gd name="connsiteY4-322" fmla="*/ 1107797 h 2265233"/>
                <a:gd name="connsiteX5-323" fmla="*/ 62638 w 1901011"/>
                <a:gd name="connsiteY5-324" fmla="*/ 2248136 h 2265233"/>
                <a:gd name="connsiteX0-325" fmla="*/ 81540 w 1919913"/>
                <a:gd name="connsiteY0-326" fmla="*/ 2250068 h 2289000"/>
                <a:gd name="connsiteX1-327" fmla="*/ 267579 w 1919913"/>
                <a:gd name="connsiteY1-328" fmla="*/ 2067351 h 2289000"/>
                <a:gd name="connsiteX2-329" fmla="*/ 139444 w 1919913"/>
                <a:gd name="connsiteY2-330" fmla="*/ 504352 h 2289000"/>
                <a:gd name="connsiteX3-331" fmla="*/ 1278876 w 1919913"/>
                <a:gd name="connsiteY3-332" fmla="*/ 39133 h 2289000"/>
                <a:gd name="connsiteX4-333" fmla="*/ 1892280 w 1919913"/>
                <a:gd name="connsiteY4-334" fmla="*/ 1109729 h 2289000"/>
                <a:gd name="connsiteX5-335" fmla="*/ 81540 w 1919913"/>
                <a:gd name="connsiteY5-336" fmla="*/ 2250068 h 2289000"/>
                <a:gd name="connsiteX0-337" fmla="*/ 78183 w 1916556"/>
                <a:gd name="connsiteY0-338" fmla="*/ 2248386 h 2270343"/>
                <a:gd name="connsiteX1-339" fmla="*/ 288606 w 1916556"/>
                <a:gd name="connsiteY1-340" fmla="*/ 1943749 h 2270343"/>
                <a:gd name="connsiteX2-341" fmla="*/ 136087 w 1916556"/>
                <a:gd name="connsiteY2-342" fmla="*/ 502670 h 2270343"/>
                <a:gd name="connsiteX3-343" fmla="*/ 1275519 w 1916556"/>
                <a:gd name="connsiteY3-344" fmla="*/ 37451 h 2270343"/>
                <a:gd name="connsiteX4-345" fmla="*/ 1888923 w 1916556"/>
                <a:gd name="connsiteY4-346" fmla="*/ 1108047 h 2270343"/>
                <a:gd name="connsiteX5-347" fmla="*/ 78183 w 1916556"/>
                <a:gd name="connsiteY5-348" fmla="*/ 2248386 h 2270343"/>
                <a:gd name="connsiteX0-349" fmla="*/ 78183 w 1916556"/>
                <a:gd name="connsiteY0-350" fmla="*/ 2260654 h 2282611"/>
                <a:gd name="connsiteX1-351" fmla="*/ 288606 w 1916556"/>
                <a:gd name="connsiteY1-352" fmla="*/ 1956017 h 2282611"/>
                <a:gd name="connsiteX2-353" fmla="*/ 136087 w 1916556"/>
                <a:gd name="connsiteY2-354" fmla="*/ 514938 h 2282611"/>
                <a:gd name="connsiteX3-355" fmla="*/ 1275519 w 1916556"/>
                <a:gd name="connsiteY3-356" fmla="*/ 49719 h 2282611"/>
                <a:gd name="connsiteX4-357" fmla="*/ 1888923 w 1916556"/>
                <a:gd name="connsiteY4-358" fmla="*/ 1120315 h 2282611"/>
                <a:gd name="connsiteX5-359" fmla="*/ 78183 w 1916556"/>
                <a:gd name="connsiteY5-360" fmla="*/ 2260654 h 2282611"/>
                <a:gd name="connsiteX0-361" fmla="*/ 78183 w 1916556"/>
                <a:gd name="connsiteY0-362" fmla="*/ 2258363 h 2280320"/>
                <a:gd name="connsiteX1-363" fmla="*/ 288606 w 1916556"/>
                <a:gd name="connsiteY1-364" fmla="*/ 1953726 h 2280320"/>
                <a:gd name="connsiteX2-365" fmla="*/ 136087 w 1916556"/>
                <a:gd name="connsiteY2-366" fmla="*/ 512647 h 2280320"/>
                <a:gd name="connsiteX3-367" fmla="*/ 1275519 w 1916556"/>
                <a:gd name="connsiteY3-368" fmla="*/ 47428 h 2280320"/>
                <a:gd name="connsiteX4-369" fmla="*/ 1888923 w 1916556"/>
                <a:gd name="connsiteY4-370" fmla="*/ 1118024 h 2280320"/>
                <a:gd name="connsiteX5-371" fmla="*/ 78183 w 1916556"/>
                <a:gd name="connsiteY5-372" fmla="*/ 2258363 h 2280320"/>
                <a:gd name="connsiteX0-373" fmla="*/ 78183 w 1916556"/>
                <a:gd name="connsiteY0-374" fmla="*/ 2258363 h 2280320"/>
                <a:gd name="connsiteX1-375" fmla="*/ 288606 w 1916556"/>
                <a:gd name="connsiteY1-376" fmla="*/ 1953726 h 2280320"/>
                <a:gd name="connsiteX2-377" fmla="*/ 136087 w 1916556"/>
                <a:gd name="connsiteY2-378" fmla="*/ 512647 h 2280320"/>
                <a:gd name="connsiteX3-379" fmla="*/ 1275519 w 1916556"/>
                <a:gd name="connsiteY3-380" fmla="*/ 47428 h 2280320"/>
                <a:gd name="connsiteX4-381" fmla="*/ 1888923 w 1916556"/>
                <a:gd name="connsiteY4-382" fmla="*/ 1118024 h 2280320"/>
                <a:gd name="connsiteX5-383" fmla="*/ 78183 w 1916556"/>
                <a:gd name="connsiteY5-384" fmla="*/ 2258363 h 2280320"/>
                <a:gd name="connsiteX0-385" fmla="*/ 78183 w 1916556"/>
                <a:gd name="connsiteY0-386" fmla="*/ 2258363 h 2280320"/>
                <a:gd name="connsiteX1-387" fmla="*/ 288606 w 1916556"/>
                <a:gd name="connsiteY1-388" fmla="*/ 1953726 h 2280320"/>
                <a:gd name="connsiteX2-389" fmla="*/ 136087 w 1916556"/>
                <a:gd name="connsiteY2-390" fmla="*/ 512647 h 2280320"/>
                <a:gd name="connsiteX3-391" fmla="*/ 1275519 w 1916556"/>
                <a:gd name="connsiteY3-392" fmla="*/ 47428 h 2280320"/>
                <a:gd name="connsiteX4-393" fmla="*/ 1888923 w 1916556"/>
                <a:gd name="connsiteY4-394" fmla="*/ 1118024 h 2280320"/>
                <a:gd name="connsiteX5-395" fmla="*/ 78183 w 1916556"/>
                <a:gd name="connsiteY5-396" fmla="*/ 2258363 h 2280320"/>
                <a:gd name="connsiteX0-397" fmla="*/ 87139 w 1925512"/>
                <a:gd name="connsiteY0-398" fmla="*/ 2248386 h 2270343"/>
                <a:gd name="connsiteX1-399" fmla="*/ 236602 w 1925512"/>
                <a:gd name="connsiteY1-400" fmla="*/ 1943749 h 2270343"/>
                <a:gd name="connsiteX2-401" fmla="*/ 145043 w 1925512"/>
                <a:gd name="connsiteY2-402" fmla="*/ 502670 h 2270343"/>
                <a:gd name="connsiteX3-403" fmla="*/ 1284475 w 1925512"/>
                <a:gd name="connsiteY3-404" fmla="*/ 37451 h 2270343"/>
                <a:gd name="connsiteX4-405" fmla="*/ 1897879 w 1925512"/>
                <a:gd name="connsiteY4-406" fmla="*/ 1108047 h 2270343"/>
                <a:gd name="connsiteX5-407" fmla="*/ 87139 w 1925512"/>
                <a:gd name="connsiteY5-408" fmla="*/ 2248386 h 2270343"/>
                <a:gd name="connsiteX0-409" fmla="*/ 87139 w 1925512"/>
                <a:gd name="connsiteY0-410" fmla="*/ 2247961 h 2269918"/>
                <a:gd name="connsiteX1-411" fmla="*/ 236602 w 1925512"/>
                <a:gd name="connsiteY1-412" fmla="*/ 1943324 h 2269918"/>
                <a:gd name="connsiteX2-413" fmla="*/ 145043 w 1925512"/>
                <a:gd name="connsiteY2-414" fmla="*/ 502245 h 2269918"/>
                <a:gd name="connsiteX3-415" fmla="*/ 1284475 w 1925512"/>
                <a:gd name="connsiteY3-416" fmla="*/ 37026 h 2269918"/>
                <a:gd name="connsiteX4-417" fmla="*/ 1897879 w 1925512"/>
                <a:gd name="connsiteY4-418" fmla="*/ 1107622 h 2269918"/>
                <a:gd name="connsiteX5-419" fmla="*/ 87139 w 1925512"/>
                <a:gd name="connsiteY5-420" fmla="*/ 2247961 h 2269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925512" h="2269918">
                  <a:moveTo>
                    <a:pt x="87139" y="2247961"/>
                  </a:moveTo>
                  <a:cubicBezTo>
                    <a:pt x="-159260" y="2332381"/>
                    <a:pt x="190375" y="2161125"/>
                    <a:pt x="236602" y="1943324"/>
                  </a:cubicBezTo>
                  <a:cubicBezTo>
                    <a:pt x="282829" y="1725523"/>
                    <a:pt x="-200291" y="1088185"/>
                    <a:pt x="145043" y="502245"/>
                  </a:cubicBezTo>
                  <a:cubicBezTo>
                    <a:pt x="329127" y="189903"/>
                    <a:pt x="837017" y="-105966"/>
                    <a:pt x="1284475" y="37026"/>
                  </a:cubicBezTo>
                  <a:cubicBezTo>
                    <a:pt x="1748229" y="185226"/>
                    <a:pt x="2015389" y="651508"/>
                    <a:pt x="1897879" y="1107622"/>
                  </a:cubicBezTo>
                  <a:cubicBezTo>
                    <a:pt x="1539827" y="2232015"/>
                    <a:pt x="333538" y="2163541"/>
                    <a:pt x="87139" y="2247961"/>
                  </a:cubicBezTo>
                  <a:close/>
                </a:path>
              </a:pathLst>
            </a:custGeom>
            <a:gradFill flip="none" rotWithShape="1">
              <a:gsLst>
                <a:gs pos="0">
                  <a:srgbClr val="F79646">
                    <a:lumMod val="75000"/>
                    <a:shade val="30000"/>
                    <a:satMod val="115000"/>
                  </a:srgbClr>
                </a:gs>
                <a:gs pos="50000">
                  <a:srgbClr val="F79646">
                    <a:lumMod val="75000"/>
                    <a:shade val="67500"/>
                    <a:satMod val="115000"/>
                  </a:srgbClr>
                </a:gs>
                <a:gs pos="100000">
                  <a:srgbClr val="F79646">
                    <a:lumMod val="75000"/>
                    <a:shade val="100000"/>
                    <a:satMod val="115000"/>
                  </a:srgbClr>
                </a:gs>
              </a:gsLst>
              <a:lin ang="13500000" scaled="1"/>
              <a:tileRect/>
            </a:gradFill>
            <a:ln w="25400" cap="flat" cmpd="sng" algn="ctr">
              <a:solidFill>
                <a:srgbClr val="F79646">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1" name="椭圆形标注 2"/>
            <p:cNvSpPr/>
            <p:nvPr/>
          </p:nvSpPr>
          <p:spPr>
            <a:xfrm rot="3088834">
              <a:off x="4409311" y="3096774"/>
              <a:ext cx="2563150" cy="3021607"/>
            </a:xfrm>
            <a:custGeom>
              <a:avLst/>
              <a:gdLst>
                <a:gd name="connsiteX0" fmla="*/ 546067 w 1872208"/>
                <a:gd name="connsiteY0" fmla="*/ 2025225 h 1800200"/>
                <a:gd name="connsiteX1" fmla="*/ 476074 w 1872208"/>
                <a:gd name="connsiteY1" fmla="*/ 1684012 h 1800200"/>
                <a:gd name="connsiteX2" fmla="*/ 91907 w 1872208"/>
                <a:gd name="connsiteY2" fmla="*/ 511157 h 1800200"/>
                <a:gd name="connsiteX3" fmla="*/ 1231339 w 1872208"/>
                <a:gd name="connsiteY3" fmla="*/ 45938 h 1800200"/>
                <a:gd name="connsiteX4" fmla="*/ 1844743 w 1872208"/>
                <a:gd name="connsiteY4" fmla="*/ 1116534 h 1800200"/>
                <a:gd name="connsiteX5" fmla="*/ 814976 w 1872208"/>
                <a:gd name="connsiteY5" fmla="*/ 1792633 h 1800200"/>
                <a:gd name="connsiteX6" fmla="*/ 546067 w 1872208"/>
                <a:gd name="connsiteY6" fmla="*/ 2025225 h 1800200"/>
                <a:gd name="connsiteX0-1" fmla="*/ 546222 w 1872531"/>
                <a:gd name="connsiteY0-2" fmla="*/ 2025373 h 2025373"/>
                <a:gd name="connsiteX1-3" fmla="*/ 476229 w 1872531"/>
                <a:gd name="connsiteY1-4" fmla="*/ 1684160 h 2025373"/>
                <a:gd name="connsiteX2-5" fmla="*/ 92062 w 1872531"/>
                <a:gd name="connsiteY2-6" fmla="*/ 511305 h 2025373"/>
                <a:gd name="connsiteX3-7" fmla="*/ 1231494 w 1872531"/>
                <a:gd name="connsiteY3-8" fmla="*/ 46086 h 2025373"/>
                <a:gd name="connsiteX4-9" fmla="*/ 1844898 w 1872531"/>
                <a:gd name="connsiteY4-10" fmla="*/ 1116682 h 2025373"/>
                <a:gd name="connsiteX5-11" fmla="*/ 815131 w 1872531"/>
                <a:gd name="connsiteY5-12" fmla="*/ 1792781 h 2025373"/>
                <a:gd name="connsiteX6-13" fmla="*/ 546222 w 1872531"/>
                <a:gd name="connsiteY6-14" fmla="*/ 2025373 h 2025373"/>
                <a:gd name="connsiteX0-15" fmla="*/ 517221 w 1831338"/>
                <a:gd name="connsiteY0-16" fmla="*/ 2220445 h 2220445"/>
                <a:gd name="connsiteX1-17" fmla="*/ 435036 w 1831338"/>
                <a:gd name="connsiteY1-18" fmla="*/ 1684160 h 2220445"/>
                <a:gd name="connsiteX2-19" fmla="*/ 50869 w 1831338"/>
                <a:gd name="connsiteY2-20" fmla="*/ 511305 h 2220445"/>
                <a:gd name="connsiteX3-21" fmla="*/ 1190301 w 1831338"/>
                <a:gd name="connsiteY3-22" fmla="*/ 46086 h 2220445"/>
                <a:gd name="connsiteX4-23" fmla="*/ 1803705 w 1831338"/>
                <a:gd name="connsiteY4-24" fmla="*/ 1116682 h 2220445"/>
                <a:gd name="connsiteX5-25" fmla="*/ 773938 w 1831338"/>
                <a:gd name="connsiteY5-26" fmla="*/ 1792781 h 2220445"/>
                <a:gd name="connsiteX6-27" fmla="*/ 517221 w 1831338"/>
                <a:gd name="connsiteY6-28" fmla="*/ 2220445 h 2220445"/>
                <a:gd name="connsiteX0-29" fmla="*/ 517221 w 1831338"/>
                <a:gd name="connsiteY0-30" fmla="*/ 2220445 h 2220445"/>
                <a:gd name="connsiteX1-31" fmla="*/ 435036 w 1831338"/>
                <a:gd name="connsiteY1-32" fmla="*/ 1684160 h 2220445"/>
                <a:gd name="connsiteX2-33" fmla="*/ 50869 w 1831338"/>
                <a:gd name="connsiteY2-34" fmla="*/ 511305 h 2220445"/>
                <a:gd name="connsiteX3-35" fmla="*/ 1190301 w 1831338"/>
                <a:gd name="connsiteY3-36" fmla="*/ 46086 h 2220445"/>
                <a:gd name="connsiteX4-37" fmla="*/ 1803705 w 1831338"/>
                <a:gd name="connsiteY4-38" fmla="*/ 1116682 h 2220445"/>
                <a:gd name="connsiteX5-39" fmla="*/ 773938 w 1831338"/>
                <a:gd name="connsiteY5-40" fmla="*/ 1792781 h 2220445"/>
                <a:gd name="connsiteX6-41" fmla="*/ 517221 w 1831338"/>
                <a:gd name="connsiteY6-42" fmla="*/ 2220445 h 2220445"/>
                <a:gd name="connsiteX0-43" fmla="*/ 517221 w 1831338"/>
                <a:gd name="connsiteY0-44" fmla="*/ 2220445 h 2220445"/>
                <a:gd name="connsiteX1-45" fmla="*/ 435036 w 1831338"/>
                <a:gd name="connsiteY1-46" fmla="*/ 1684160 h 2220445"/>
                <a:gd name="connsiteX2-47" fmla="*/ 50869 w 1831338"/>
                <a:gd name="connsiteY2-48" fmla="*/ 511305 h 2220445"/>
                <a:gd name="connsiteX3-49" fmla="*/ 1190301 w 1831338"/>
                <a:gd name="connsiteY3-50" fmla="*/ 46086 h 2220445"/>
                <a:gd name="connsiteX4-51" fmla="*/ 1803705 w 1831338"/>
                <a:gd name="connsiteY4-52" fmla="*/ 1116682 h 2220445"/>
                <a:gd name="connsiteX5-53" fmla="*/ 773938 w 1831338"/>
                <a:gd name="connsiteY5-54" fmla="*/ 1792781 h 2220445"/>
                <a:gd name="connsiteX6-55" fmla="*/ 517221 w 1831338"/>
                <a:gd name="connsiteY6-56" fmla="*/ 2220445 h 2220445"/>
                <a:gd name="connsiteX0-57" fmla="*/ 282980 w 1828745"/>
                <a:gd name="connsiteY0-58" fmla="*/ 2159485 h 2159485"/>
                <a:gd name="connsiteX1-59" fmla="*/ 432443 w 1828745"/>
                <a:gd name="connsiteY1-60" fmla="*/ 1684160 h 2159485"/>
                <a:gd name="connsiteX2-61" fmla="*/ 48276 w 1828745"/>
                <a:gd name="connsiteY2-62" fmla="*/ 511305 h 2159485"/>
                <a:gd name="connsiteX3-63" fmla="*/ 1187708 w 1828745"/>
                <a:gd name="connsiteY3-64" fmla="*/ 46086 h 2159485"/>
                <a:gd name="connsiteX4-65" fmla="*/ 1801112 w 1828745"/>
                <a:gd name="connsiteY4-66" fmla="*/ 1116682 h 2159485"/>
                <a:gd name="connsiteX5-67" fmla="*/ 771345 w 1828745"/>
                <a:gd name="connsiteY5-68" fmla="*/ 1792781 h 2159485"/>
                <a:gd name="connsiteX6-69" fmla="*/ 282980 w 1828745"/>
                <a:gd name="connsiteY6-70" fmla="*/ 2159485 h 2159485"/>
                <a:gd name="connsiteX0-71" fmla="*/ 282980 w 1828745"/>
                <a:gd name="connsiteY0-72" fmla="*/ 2159485 h 2159485"/>
                <a:gd name="connsiteX1-73" fmla="*/ 432443 w 1828745"/>
                <a:gd name="connsiteY1-74" fmla="*/ 1684160 h 2159485"/>
                <a:gd name="connsiteX2-75" fmla="*/ 48276 w 1828745"/>
                <a:gd name="connsiteY2-76" fmla="*/ 511305 h 2159485"/>
                <a:gd name="connsiteX3-77" fmla="*/ 1187708 w 1828745"/>
                <a:gd name="connsiteY3-78" fmla="*/ 46086 h 2159485"/>
                <a:gd name="connsiteX4-79" fmla="*/ 1801112 w 1828745"/>
                <a:gd name="connsiteY4-80" fmla="*/ 1116682 h 2159485"/>
                <a:gd name="connsiteX5-81" fmla="*/ 771345 w 1828745"/>
                <a:gd name="connsiteY5-82" fmla="*/ 1792781 h 2159485"/>
                <a:gd name="connsiteX6-83" fmla="*/ 282980 w 1828745"/>
                <a:gd name="connsiteY6-84" fmla="*/ 2159485 h 2159485"/>
                <a:gd name="connsiteX0-85" fmla="*/ 282980 w 1828745"/>
                <a:gd name="connsiteY0-86" fmla="*/ 2159485 h 2159485"/>
                <a:gd name="connsiteX1-87" fmla="*/ 432443 w 1828745"/>
                <a:gd name="connsiteY1-88" fmla="*/ 1684160 h 2159485"/>
                <a:gd name="connsiteX2-89" fmla="*/ 48276 w 1828745"/>
                <a:gd name="connsiteY2-90" fmla="*/ 511305 h 2159485"/>
                <a:gd name="connsiteX3-91" fmla="*/ 1187708 w 1828745"/>
                <a:gd name="connsiteY3-92" fmla="*/ 46086 h 2159485"/>
                <a:gd name="connsiteX4-93" fmla="*/ 1801112 w 1828745"/>
                <a:gd name="connsiteY4-94" fmla="*/ 1116682 h 2159485"/>
                <a:gd name="connsiteX5-95" fmla="*/ 820113 w 1828745"/>
                <a:gd name="connsiteY5-96" fmla="*/ 1865933 h 2159485"/>
                <a:gd name="connsiteX6-97" fmla="*/ 282980 w 1828745"/>
                <a:gd name="connsiteY6-98" fmla="*/ 2159485 h 2159485"/>
                <a:gd name="connsiteX0-99" fmla="*/ 1589 w 1839962"/>
                <a:gd name="connsiteY0-100" fmla="*/ 2257021 h 2257021"/>
                <a:gd name="connsiteX1-101" fmla="*/ 443660 w 1839962"/>
                <a:gd name="connsiteY1-102" fmla="*/ 1684160 h 2257021"/>
                <a:gd name="connsiteX2-103" fmla="*/ 59493 w 1839962"/>
                <a:gd name="connsiteY2-104" fmla="*/ 511305 h 2257021"/>
                <a:gd name="connsiteX3-105" fmla="*/ 1198925 w 1839962"/>
                <a:gd name="connsiteY3-106" fmla="*/ 46086 h 2257021"/>
                <a:gd name="connsiteX4-107" fmla="*/ 1812329 w 1839962"/>
                <a:gd name="connsiteY4-108" fmla="*/ 1116682 h 2257021"/>
                <a:gd name="connsiteX5-109" fmla="*/ 831330 w 1839962"/>
                <a:gd name="connsiteY5-110" fmla="*/ 1865933 h 2257021"/>
                <a:gd name="connsiteX6-111" fmla="*/ 1589 w 1839962"/>
                <a:gd name="connsiteY6-112" fmla="*/ 2257021 h 2257021"/>
                <a:gd name="connsiteX0-113" fmla="*/ 1673 w 1840046"/>
                <a:gd name="connsiteY0-114" fmla="*/ 2244950 h 2244950"/>
                <a:gd name="connsiteX1-115" fmla="*/ 419360 w 1840046"/>
                <a:gd name="connsiteY1-116" fmla="*/ 1659897 h 2244950"/>
                <a:gd name="connsiteX2-117" fmla="*/ 59577 w 1840046"/>
                <a:gd name="connsiteY2-118" fmla="*/ 499234 h 2244950"/>
                <a:gd name="connsiteX3-119" fmla="*/ 1199009 w 1840046"/>
                <a:gd name="connsiteY3-120" fmla="*/ 34015 h 2244950"/>
                <a:gd name="connsiteX4-121" fmla="*/ 1812413 w 1840046"/>
                <a:gd name="connsiteY4-122" fmla="*/ 1104611 h 2244950"/>
                <a:gd name="connsiteX5-123" fmla="*/ 831414 w 1840046"/>
                <a:gd name="connsiteY5-124" fmla="*/ 1853862 h 2244950"/>
                <a:gd name="connsiteX6-125" fmla="*/ 1673 w 1840046"/>
                <a:gd name="connsiteY6-126" fmla="*/ 2244950 h 2244950"/>
                <a:gd name="connsiteX0-127" fmla="*/ 1012 w 1839385"/>
                <a:gd name="connsiteY0-128" fmla="*/ 2244950 h 2244950"/>
                <a:gd name="connsiteX1-129" fmla="*/ 418699 w 1839385"/>
                <a:gd name="connsiteY1-130" fmla="*/ 1659897 h 2244950"/>
                <a:gd name="connsiteX2-131" fmla="*/ 58916 w 1839385"/>
                <a:gd name="connsiteY2-132" fmla="*/ 499234 h 2244950"/>
                <a:gd name="connsiteX3-133" fmla="*/ 1198348 w 1839385"/>
                <a:gd name="connsiteY3-134" fmla="*/ 34015 h 2244950"/>
                <a:gd name="connsiteX4-135" fmla="*/ 1811752 w 1839385"/>
                <a:gd name="connsiteY4-136" fmla="*/ 1104611 h 2244950"/>
                <a:gd name="connsiteX5-137" fmla="*/ 830753 w 1839385"/>
                <a:gd name="connsiteY5-138" fmla="*/ 1853862 h 2244950"/>
                <a:gd name="connsiteX6-139" fmla="*/ 1012 w 1839385"/>
                <a:gd name="connsiteY6-140" fmla="*/ 2244950 h 2244950"/>
                <a:gd name="connsiteX0-141" fmla="*/ 1354 w 1839727"/>
                <a:gd name="connsiteY0-142" fmla="*/ 2244950 h 2244950"/>
                <a:gd name="connsiteX1-143" fmla="*/ 419041 w 1839727"/>
                <a:gd name="connsiteY1-144" fmla="*/ 1659897 h 2244950"/>
                <a:gd name="connsiteX2-145" fmla="*/ 59258 w 1839727"/>
                <a:gd name="connsiteY2-146" fmla="*/ 499234 h 2244950"/>
                <a:gd name="connsiteX3-147" fmla="*/ 1198690 w 1839727"/>
                <a:gd name="connsiteY3-148" fmla="*/ 34015 h 2244950"/>
                <a:gd name="connsiteX4-149" fmla="*/ 1812094 w 1839727"/>
                <a:gd name="connsiteY4-150" fmla="*/ 1104611 h 2244950"/>
                <a:gd name="connsiteX5-151" fmla="*/ 831095 w 1839727"/>
                <a:gd name="connsiteY5-152" fmla="*/ 1853862 h 2244950"/>
                <a:gd name="connsiteX6-153" fmla="*/ 1354 w 1839727"/>
                <a:gd name="connsiteY6-154" fmla="*/ 2244950 h 2244950"/>
                <a:gd name="connsiteX0-155" fmla="*/ 1354 w 1839727"/>
                <a:gd name="connsiteY0-156" fmla="*/ 2244950 h 2244950"/>
                <a:gd name="connsiteX1-157" fmla="*/ 419041 w 1839727"/>
                <a:gd name="connsiteY1-158" fmla="*/ 1659897 h 2244950"/>
                <a:gd name="connsiteX2-159" fmla="*/ 59258 w 1839727"/>
                <a:gd name="connsiteY2-160" fmla="*/ 499234 h 2244950"/>
                <a:gd name="connsiteX3-161" fmla="*/ 1198690 w 1839727"/>
                <a:gd name="connsiteY3-162" fmla="*/ 34015 h 2244950"/>
                <a:gd name="connsiteX4-163" fmla="*/ 1812094 w 1839727"/>
                <a:gd name="connsiteY4-164" fmla="*/ 1104611 h 2244950"/>
                <a:gd name="connsiteX5-165" fmla="*/ 953015 w 1839727"/>
                <a:gd name="connsiteY5-166" fmla="*/ 1890438 h 2244950"/>
                <a:gd name="connsiteX6-167" fmla="*/ 1354 w 1839727"/>
                <a:gd name="connsiteY6-168" fmla="*/ 2244950 h 2244950"/>
                <a:gd name="connsiteX0-169" fmla="*/ 1354 w 1839727"/>
                <a:gd name="connsiteY0-170" fmla="*/ 2244950 h 2244950"/>
                <a:gd name="connsiteX1-171" fmla="*/ 419041 w 1839727"/>
                <a:gd name="connsiteY1-172" fmla="*/ 1659897 h 2244950"/>
                <a:gd name="connsiteX2-173" fmla="*/ 59258 w 1839727"/>
                <a:gd name="connsiteY2-174" fmla="*/ 499234 h 2244950"/>
                <a:gd name="connsiteX3-175" fmla="*/ 1198690 w 1839727"/>
                <a:gd name="connsiteY3-176" fmla="*/ 34015 h 2244950"/>
                <a:gd name="connsiteX4-177" fmla="*/ 1812094 w 1839727"/>
                <a:gd name="connsiteY4-178" fmla="*/ 1104611 h 2244950"/>
                <a:gd name="connsiteX5-179" fmla="*/ 989591 w 1839727"/>
                <a:gd name="connsiteY5-180" fmla="*/ 1914822 h 2244950"/>
                <a:gd name="connsiteX6-181" fmla="*/ 1354 w 1839727"/>
                <a:gd name="connsiteY6-182" fmla="*/ 2244950 h 2244950"/>
                <a:gd name="connsiteX0-183" fmla="*/ 1354 w 1839727"/>
                <a:gd name="connsiteY0-184" fmla="*/ 2244950 h 2244950"/>
                <a:gd name="connsiteX1-185" fmla="*/ 419041 w 1839727"/>
                <a:gd name="connsiteY1-186" fmla="*/ 1659897 h 2244950"/>
                <a:gd name="connsiteX2-187" fmla="*/ 59258 w 1839727"/>
                <a:gd name="connsiteY2-188" fmla="*/ 499234 h 2244950"/>
                <a:gd name="connsiteX3-189" fmla="*/ 1198690 w 1839727"/>
                <a:gd name="connsiteY3-190" fmla="*/ 34015 h 2244950"/>
                <a:gd name="connsiteX4-191" fmla="*/ 1812094 w 1839727"/>
                <a:gd name="connsiteY4-192" fmla="*/ 1104611 h 2244950"/>
                <a:gd name="connsiteX5-193" fmla="*/ 989591 w 1839727"/>
                <a:gd name="connsiteY5-194" fmla="*/ 1914822 h 2244950"/>
                <a:gd name="connsiteX6-195" fmla="*/ 1354 w 1839727"/>
                <a:gd name="connsiteY6-196" fmla="*/ 2244950 h 2244950"/>
                <a:gd name="connsiteX0-197" fmla="*/ 1877 w 1840250"/>
                <a:gd name="connsiteY0-198" fmla="*/ 2244813 h 2244813"/>
                <a:gd name="connsiteX1-199" fmla="*/ 261068 w 1840250"/>
                <a:gd name="connsiteY1-200" fmla="*/ 1647568 h 2244813"/>
                <a:gd name="connsiteX2-201" fmla="*/ 59781 w 1840250"/>
                <a:gd name="connsiteY2-202" fmla="*/ 499097 h 2244813"/>
                <a:gd name="connsiteX3-203" fmla="*/ 1199213 w 1840250"/>
                <a:gd name="connsiteY3-204" fmla="*/ 33878 h 2244813"/>
                <a:gd name="connsiteX4-205" fmla="*/ 1812617 w 1840250"/>
                <a:gd name="connsiteY4-206" fmla="*/ 1104474 h 2244813"/>
                <a:gd name="connsiteX5-207" fmla="*/ 990114 w 1840250"/>
                <a:gd name="connsiteY5-208" fmla="*/ 1914685 h 2244813"/>
                <a:gd name="connsiteX6-209" fmla="*/ 1877 w 1840250"/>
                <a:gd name="connsiteY6-210" fmla="*/ 2244813 h 2244813"/>
                <a:gd name="connsiteX0-211" fmla="*/ 1594 w 1839967"/>
                <a:gd name="connsiteY0-212" fmla="*/ 2244408 h 2244408"/>
                <a:gd name="connsiteX1-213" fmla="*/ 333937 w 1839967"/>
                <a:gd name="connsiteY1-214" fmla="*/ 1610587 h 2244408"/>
                <a:gd name="connsiteX2-215" fmla="*/ 59498 w 1839967"/>
                <a:gd name="connsiteY2-216" fmla="*/ 498692 h 2244408"/>
                <a:gd name="connsiteX3-217" fmla="*/ 1198930 w 1839967"/>
                <a:gd name="connsiteY3-218" fmla="*/ 33473 h 2244408"/>
                <a:gd name="connsiteX4-219" fmla="*/ 1812334 w 1839967"/>
                <a:gd name="connsiteY4-220" fmla="*/ 1104069 h 2244408"/>
                <a:gd name="connsiteX5-221" fmla="*/ 989831 w 1839967"/>
                <a:gd name="connsiteY5-222" fmla="*/ 1914280 h 2244408"/>
                <a:gd name="connsiteX6-223" fmla="*/ 1594 w 1839967"/>
                <a:gd name="connsiteY6-224" fmla="*/ 2244408 h 2244408"/>
                <a:gd name="connsiteX0-225" fmla="*/ 1594 w 1839967"/>
                <a:gd name="connsiteY0-226" fmla="*/ 2248877 h 2248877"/>
                <a:gd name="connsiteX1-227" fmla="*/ 333937 w 1839967"/>
                <a:gd name="connsiteY1-228" fmla="*/ 1615056 h 2248877"/>
                <a:gd name="connsiteX2-229" fmla="*/ 59498 w 1839967"/>
                <a:gd name="connsiteY2-230" fmla="*/ 503161 h 2248877"/>
                <a:gd name="connsiteX3-231" fmla="*/ 1198930 w 1839967"/>
                <a:gd name="connsiteY3-232" fmla="*/ 37942 h 2248877"/>
                <a:gd name="connsiteX4-233" fmla="*/ 1812334 w 1839967"/>
                <a:gd name="connsiteY4-234" fmla="*/ 1108538 h 2248877"/>
                <a:gd name="connsiteX5-235" fmla="*/ 989831 w 1839967"/>
                <a:gd name="connsiteY5-236" fmla="*/ 1918749 h 2248877"/>
                <a:gd name="connsiteX6-237" fmla="*/ 1594 w 1839967"/>
                <a:gd name="connsiteY6-238" fmla="*/ 2248877 h 2248877"/>
                <a:gd name="connsiteX0-239" fmla="*/ 15912 w 1854285"/>
                <a:gd name="connsiteY0-240" fmla="*/ 2249953 h 2249953"/>
                <a:gd name="connsiteX1-241" fmla="*/ 348255 w 1854285"/>
                <a:gd name="connsiteY1-242" fmla="*/ 1616132 h 2249953"/>
                <a:gd name="connsiteX2-243" fmla="*/ 73816 w 1854285"/>
                <a:gd name="connsiteY2-244" fmla="*/ 504237 h 2249953"/>
                <a:gd name="connsiteX3-245" fmla="*/ 1213248 w 1854285"/>
                <a:gd name="connsiteY3-246" fmla="*/ 39018 h 2249953"/>
                <a:gd name="connsiteX4-247" fmla="*/ 1826652 w 1854285"/>
                <a:gd name="connsiteY4-248" fmla="*/ 1109614 h 2249953"/>
                <a:gd name="connsiteX5-249" fmla="*/ 1004149 w 1854285"/>
                <a:gd name="connsiteY5-250" fmla="*/ 1919825 h 2249953"/>
                <a:gd name="connsiteX6-251" fmla="*/ 15912 w 1854285"/>
                <a:gd name="connsiteY6-252" fmla="*/ 2249953 h 2249953"/>
                <a:gd name="connsiteX0-253" fmla="*/ 54236 w 1892609"/>
                <a:gd name="connsiteY0-254" fmla="*/ 2249953 h 2258715"/>
                <a:gd name="connsiteX1-255" fmla="*/ 386579 w 1892609"/>
                <a:gd name="connsiteY1-256" fmla="*/ 1616132 h 2258715"/>
                <a:gd name="connsiteX2-257" fmla="*/ 112140 w 1892609"/>
                <a:gd name="connsiteY2-258" fmla="*/ 504237 h 2258715"/>
                <a:gd name="connsiteX3-259" fmla="*/ 1251572 w 1892609"/>
                <a:gd name="connsiteY3-260" fmla="*/ 39018 h 2258715"/>
                <a:gd name="connsiteX4-261" fmla="*/ 1864976 w 1892609"/>
                <a:gd name="connsiteY4-262" fmla="*/ 1109614 h 2258715"/>
                <a:gd name="connsiteX5-263" fmla="*/ 54236 w 1892609"/>
                <a:gd name="connsiteY5-264" fmla="*/ 2249953 h 2258715"/>
                <a:gd name="connsiteX0-265" fmla="*/ 54236 w 1892609"/>
                <a:gd name="connsiteY0-266" fmla="*/ 2249953 h 2258715"/>
                <a:gd name="connsiteX1-267" fmla="*/ 386579 w 1892609"/>
                <a:gd name="connsiteY1-268" fmla="*/ 1616132 h 2258715"/>
                <a:gd name="connsiteX2-269" fmla="*/ 112140 w 1892609"/>
                <a:gd name="connsiteY2-270" fmla="*/ 504237 h 2258715"/>
                <a:gd name="connsiteX3-271" fmla="*/ 1251572 w 1892609"/>
                <a:gd name="connsiteY3-272" fmla="*/ 39018 h 2258715"/>
                <a:gd name="connsiteX4-273" fmla="*/ 1864976 w 1892609"/>
                <a:gd name="connsiteY4-274" fmla="*/ 1109614 h 2258715"/>
                <a:gd name="connsiteX5-275" fmla="*/ 54236 w 1892609"/>
                <a:gd name="connsiteY5-276" fmla="*/ 2249953 h 2258715"/>
                <a:gd name="connsiteX0-277" fmla="*/ 52699 w 1891072"/>
                <a:gd name="connsiteY0-278" fmla="*/ 2247434 h 2262382"/>
                <a:gd name="connsiteX1-279" fmla="*/ 409426 w 1891072"/>
                <a:gd name="connsiteY1-280" fmla="*/ 1869645 h 2262382"/>
                <a:gd name="connsiteX2-281" fmla="*/ 110603 w 1891072"/>
                <a:gd name="connsiteY2-282" fmla="*/ 501718 h 2262382"/>
                <a:gd name="connsiteX3-283" fmla="*/ 1250035 w 1891072"/>
                <a:gd name="connsiteY3-284" fmla="*/ 36499 h 2262382"/>
                <a:gd name="connsiteX4-285" fmla="*/ 1863439 w 1891072"/>
                <a:gd name="connsiteY4-286" fmla="*/ 1107095 h 2262382"/>
                <a:gd name="connsiteX5-287" fmla="*/ 52699 w 1891072"/>
                <a:gd name="connsiteY5-288" fmla="*/ 2247434 h 2262382"/>
                <a:gd name="connsiteX0-289" fmla="*/ 57273 w 1895646"/>
                <a:gd name="connsiteY0-290" fmla="*/ 2247434 h 2262382"/>
                <a:gd name="connsiteX1-291" fmla="*/ 414000 w 1895646"/>
                <a:gd name="connsiteY1-292" fmla="*/ 1869645 h 2262382"/>
                <a:gd name="connsiteX2-293" fmla="*/ 115177 w 1895646"/>
                <a:gd name="connsiteY2-294" fmla="*/ 501718 h 2262382"/>
                <a:gd name="connsiteX3-295" fmla="*/ 1254609 w 1895646"/>
                <a:gd name="connsiteY3-296" fmla="*/ 36499 h 2262382"/>
                <a:gd name="connsiteX4-297" fmla="*/ 1868013 w 1895646"/>
                <a:gd name="connsiteY4-298" fmla="*/ 1107095 h 2262382"/>
                <a:gd name="connsiteX5-299" fmla="*/ 57273 w 1895646"/>
                <a:gd name="connsiteY5-300" fmla="*/ 2247434 h 2262382"/>
                <a:gd name="connsiteX0-301" fmla="*/ 62638 w 1901011"/>
                <a:gd name="connsiteY0-302" fmla="*/ 2247434 h 2264531"/>
                <a:gd name="connsiteX1-303" fmla="*/ 419365 w 1901011"/>
                <a:gd name="connsiteY1-304" fmla="*/ 1869645 h 2264531"/>
                <a:gd name="connsiteX2-305" fmla="*/ 120542 w 1901011"/>
                <a:gd name="connsiteY2-306" fmla="*/ 501718 h 2264531"/>
                <a:gd name="connsiteX3-307" fmla="*/ 1259974 w 1901011"/>
                <a:gd name="connsiteY3-308" fmla="*/ 36499 h 2264531"/>
                <a:gd name="connsiteX4-309" fmla="*/ 1873378 w 1901011"/>
                <a:gd name="connsiteY4-310" fmla="*/ 1107095 h 2264531"/>
                <a:gd name="connsiteX5-311" fmla="*/ 62638 w 1901011"/>
                <a:gd name="connsiteY5-312" fmla="*/ 2247434 h 2264531"/>
                <a:gd name="connsiteX0-313" fmla="*/ 62638 w 1901011"/>
                <a:gd name="connsiteY0-314" fmla="*/ 2248136 h 2265233"/>
                <a:gd name="connsiteX1-315" fmla="*/ 419365 w 1901011"/>
                <a:gd name="connsiteY1-316" fmla="*/ 1870347 h 2265233"/>
                <a:gd name="connsiteX2-317" fmla="*/ 120542 w 1901011"/>
                <a:gd name="connsiteY2-318" fmla="*/ 502420 h 2265233"/>
                <a:gd name="connsiteX3-319" fmla="*/ 1259974 w 1901011"/>
                <a:gd name="connsiteY3-320" fmla="*/ 37201 h 2265233"/>
                <a:gd name="connsiteX4-321" fmla="*/ 1873378 w 1901011"/>
                <a:gd name="connsiteY4-322" fmla="*/ 1107797 h 2265233"/>
                <a:gd name="connsiteX5-323" fmla="*/ 62638 w 1901011"/>
                <a:gd name="connsiteY5-324" fmla="*/ 2248136 h 2265233"/>
                <a:gd name="connsiteX0-325" fmla="*/ 81540 w 1919913"/>
                <a:gd name="connsiteY0-326" fmla="*/ 2250068 h 2289000"/>
                <a:gd name="connsiteX1-327" fmla="*/ 267579 w 1919913"/>
                <a:gd name="connsiteY1-328" fmla="*/ 2067351 h 2289000"/>
                <a:gd name="connsiteX2-329" fmla="*/ 139444 w 1919913"/>
                <a:gd name="connsiteY2-330" fmla="*/ 504352 h 2289000"/>
                <a:gd name="connsiteX3-331" fmla="*/ 1278876 w 1919913"/>
                <a:gd name="connsiteY3-332" fmla="*/ 39133 h 2289000"/>
                <a:gd name="connsiteX4-333" fmla="*/ 1892280 w 1919913"/>
                <a:gd name="connsiteY4-334" fmla="*/ 1109729 h 2289000"/>
                <a:gd name="connsiteX5-335" fmla="*/ 81540 w 1919913"/>
                <a:gd name="connsiteY5-336" fmla="*/ 2250068 h 2289000"/>
                <a:gd name="connsiteX0-337" fmla="*/ 78183 w 1916556"/>
                <a:gd name="connsiteY0-338" fmla="*/ 2248386 h 2270343"/>
                <a:gd name="connsiteX1-339" fmla="*/ 288606 w 1916556"/>
                <a:gd name="connsiteY1-340" fmla="*/ 1943749 h 2270343"/>
                <a:gd name="connsiteX2-341" fmla="*/ 136087 w 1916556"/>
                <a:gd name="connsiteY2-342" fmla="*/ 502670 h 2270343"/>
                <a:gd name="connsiteX3-343" fmla="*/ 1275519 w 1916556"/>
                <a:gd name="connsiteY3-344" fmla="*/ 37451 h 2270343"/>
                <a:gd name="connsiteX4-345" fmla="*/ 1888923 w 1916556"/>
                <a:gd name="connsiteY4-346" fmla="*/ 1108047 h 2270343"/>
                <a:gd name="connsiteX5-347" fmla="*/ 78183 w 1916556"/>
                <a:gd name="connsiteY5-348" fmla="*/ 2248386 h 2270343"/>
                <a:gd name="connsiteX0-349" fmla="*/ 78183 w 1916556"/>
                <a:gd name="connsiteY0-350" fmla="*/ 2260654 h 2282611"/>
                <a:gd name="connsiteX1-351" fmla="*/ 288606 w 1916556"/>
                <a:gd name="connsiteY1-352" fmla="*/ 1956017 h 2282611"/>
                <a:gd name="connsiteX2-353" fmla="*/ 136087 w 1916556"/>
                <a:gd name="connsiteY2-354" fmla="*/ 514938 h 2282611"/>
                <a:gd name="connsiteX3-355" fmla="*/ 1275519 w 1916556"/>
                <a:gd name="connsiteY3-356" fmla="*/ 49719 h 2282611"/>
                <a:gd name="connsiteX4-357" fmla="*/ 1888923 w 1916556"/>
                <a:gd name="connsiteY4-358" fmla="*/ 1120315 h 2282611"/>
                <a:gd name="connsiteX5-359" fmla="*/ 78183 w 1916556"/>
                <a:gd name="connsiteY5-360" fmla="*/ 2260654 h 2282611"/>
                <a:gd name="connsiteX0-361" fmla="*/ 78183 w 1916556"/>
                <a:gd name="connsiteY0-362" fmla="*/ 2258363 h 2280320"/>
                <a:gd name="connsiteX1-363" fmla="*/ 288606 w 1916556"/>
                <a:gd name="connsiteY1-364" fmla="*/ 1953726 h 2280320"/>
                <a:gd name="connsiteX2-365" fmla="*/ 136087 w 1916556"/>
                <a:gd name="connsiteY2-366" fmla="*/ 512647 h 2280320"/>
                <a:gd name="connsiteX3-367" fmla="*/ 1275519 w 1916556"/>
                <a:gd name="connsiteY3-368" fmla="*/ 47428 h 2280320"/>
                <a:gd name="connsiteX4-369" fmla="*/ 1888923 w 1916556"/>
                <a:gd name="connsiteY4-370" fmla="*/ 1118024 h 2280320"/>
                <a:gd name="connsiteX5-371" fmla="*/ 78183 w 1916556"/>
                <a:gd name="connsiteY5-372" fmla="*/ 2258363 h 2280320"/>
                <a:gd name="connsiteX0-373" fmla="*/ 78183 w 1916556"/>
                <a:gd name="connsiteY0-374" fmla="*/ 2258363 h 2280320"/>
                <a:gd name="connsiteX1-375" fmla="*/ 288606 w 1916556"/>
                <a:gd name="connsiteY1-376" fmla="*/ 1953726 h 2280320"/>
                <a:gd name="connsiteX2-377" fmla="*/ 136087 w 1916556"/>
                <a:gd name="connsiteY2-378" fmla="*/ 512647 h 2280320"/>
                <a:gd name="connsiteX3-379" fmla="*/ 1275519 w 1916556"/>
                <a:gd name="connsiteY3-380" fmla="*/ 47428 h 2280320"/>
                <a:gd name="connsiteX4-381" fmla="*/ 1888923 w 1916556"/>
                <a:gd name="connsiteY4-382" fmla="*/ 1118024 h 2280320"/>
                <a:gd name="connsiteX5-383" fmla="*/ 78183 w 1916556"/>
                <a:gd name="connsiteY5-384" fmla="*/ 2258363 h 2280320"/>
                <a:gd name="connsiteX0-385" fmla="*/ 78183 w 1916556"/>
                <a:gd name="connsiteY0-386" fmla="*/ 2258363 h 2280320"/>
                <a:gd name="connsiteX1-387" fmla="*/ 288606 w 1916556"/>
                <a:gd name="connsiteY1-388" fmla="*/ 1953726 h 2280320"/>
                <a:gd name="connsiteX2-389" fmla="*/ 136087 w 1916556"/>
                <a:gd name="connsiteY2-390" fmla="*/ 512647 h 2280320"/>
                <a:gd name="connsiteX3-391" fmla="*/ 1275519 w 1916556"/>
                <a:gd name="connsiteY3-392" fmla="*/ 47428 h 2280320"/>
                <a:gd name="connsiteX4-393" fmla="*/ 1888923 w 1916556"/>
                <a:gd name="connsiteY4-394" fmla="*/ 1118024 h 2280320"/>
                <a:gd name="connsiteX5-395" fmla="*/ 78183 w 1916556"/>
                <a:gd name="connsiteY5-396" fmla="*/ 2258363 h 2280320"/>
                <a:gd name="connsiteX0-397" fmla="*/ 87139 w 1925512"/>
                <a:gd name="connsiteY0-398" fmla="*/ 2248386 h 2270343"/>
                <a:gd name="connsiteX1-399" fmla="*/ 236602 w 1925512"/>
                <a:gd name="connsiteY1-400" fmla="*/ 1943749 h 2270343"/>
                <a:gd name="connsiteX2-401" fmla="*/ 145043 w 1925512"/>
                <a:gd name="connsiteY2-402" fmla="*/ 502670 h 2270343"/>
                <a:gd name="connsiteX3-403" fmla="*/ 1284475 w 1925512"/>
                <a:gd name="connsiteY3-404" fmla="*/ 37451 h 2270343"/>
                <a:gd name="connsiteX4-405" fmla="*/ 1897879 w 1925512"/>
                <a:gd name="connsiteY4-406" fmla="*/ 1108047 h 2270343"/>
                <a:gd name="connsiteX5-407" fmla="*/ 87139 w 1925512"/>
                <a:gd name="connsiteY5-408" fmla="*/ 2248386 h 2270343"/>
                <a:gd name="connsiteX0-409" fmla="*/ 87139 w 1925512"/>
                <a:gd name="connsiteY0-410" fmla="*/ 2247961 h 2269918"/>
                <a:gd name="connsiteX1-411" fmla="*/ 236602 w 1925512"/>
                <a:gd name="connsiteY1-412" fmla="*/ 1943324 h 2269918"/>
                <a:gd name="connsiteX2-413" fmla="*/ 145043 w 1925512"/>
                <a:gd name="connsiteY2-414" fmla="*/ 502245 h 2269918"/>
                <a:gd name="connsiteX3-415" fmla="*/ 1284475 w 1925512"/>
                <a:gd name="connsiteY3-416" fmla="*/ 37026 h 2269918"/>
                <a:gd name="connsiteX4-417" fmla="*/ 1897879 w 1925512"/>
                <a:gd name="connsiteY4-418" fmla="*/ 1107622 h 2269918"/>
                <a:gd name="connsiteX5-419" fmla="*/ 87139 w 1925512"/>
                <a:gd name="connsiteY5-420" fmla="*/ 2247961 h 2269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925512" h="2269918">
                  <a:moveTo>
                    <a:pt x="87139" y="2247961"/>
                  </a:moveTo>
                  <a:cubicBezTo>
                    <a:pt x="-159260" y="2332381"/>
                    <a:pt x="190375" y="2161125"/>
                    <a:pt x="236602" y="1943324"/>
                  </a:cubicBezTo>
                  <a:cubicBezTo>
                    <a:pt x="282829" y="1725523"/>
                    <a:pt x="-200291" y="1088185"/>
                    <a:pt x="145043" y="502245"/>
                  </a:cubicBezTo>
                  <a:cubicBezTo>
                    <a:pt x="329127" y="189903"/>
                    <a:pt x="837017" y="-105966"/>
                    <a:pt x="1284475" y="37026"/>
                  </a:cubicBezTo>
                  <a:cubicBezTo>
                    <a:pt x="1748229" y="185226"/>
                    <a:pt x="2015389" y="651508"/>
                    <a:pt x="1897879" y="1107622"/>
                  </a:cubicBezTo>
                  <a:cubicBezTo>
                    <a:pt x="1539827" y="2232015"/>
                    <a:pt x="333538" y="2163541"/>
                    <a:pt x="87139" y="2247961"/>
                  </a:cubicBez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3500000" scaled="1"/>
              <a:tileRect/>
            </a:gradFill>
            <a:ln w="25400"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2" name="椭圆形标注 2"/>
            <p:cNvSpPr/>
            <p:nvPr/>
          </p:nvSpPr>
          <p:spPr>
            <a:xfrm rot="16982270" flipH="1">
              <a:off x="2868660" y="1804119"/>
              <a:ext cx="2189250" cy="2580829"/>
            </a:xfrm>
            <a:custGeom>
              <a:avLst/>
              <a:gdLst>
                <a:gd name="connsiteX0" fmla="*/ 546067 w 1872208"/>
                <a:gd name="connsiteY0" fmla="*/ 2025225 h 1800200"/>
                <a:gd name="connsiteX1" fmla="*/ 476074 w 1872208"/>
                <a:gd name="connsiteY1" fmla="*/ 1684012 h 1800200"/>
                <a:gd name="connsiteX2" fmla="*/ 91907 w 1872208"/>
                <a:gd name="connsiteY2" fmla="*/ 511157 h 1800200"/>
                <a:gd name="connsiteX3" fmla="*/ 1231339 w 1872208"/>
                <a:gd name="connsiteY3" fmla="*/ 45938 h 1800200"/>
                <a:gd name="connsiteX4" fmla="*/ 1844743 w 1872208"/>
                <a:gd name="connsiteY4" fmla="*/ 1116534 h 1800200"/>
                <a:gd name="connsiteX5" fmla="*/ 814976 w 1872208"/>
                <a:gd name="connsiteY5" fmla="*/ 1792633 h 1800200"/>
                <a:gd name="connsiteX6" fmla="*/ 546067 w 1872208"/>
                <a:gd name="connsiteY6" fmla="*/ 2025225 h 1800200"/>
                <a:gd name="connsiteX0-1" fmla="*/ 546222 w 1872531"/>
                <a:gd name="connsiteY0-2" fmla="*/ 2025373 h 2025373"/>
                <a:gd name="connsiteX1-3" fmla="*/ 476229 w 1872531"/>
                <a:gd name="connsiteY1-4" fmla="*/ 1684160 h 2025373"/>
                <a:gd name="connsiteX2-5" fmla="*/ 92062 w 1872531"/>
                <a:gd name="connsiteY2-6" fmla="*/ 511305 h 2025373"/>
                <a:gd name="connsiteX3-7" fmla="*/ 1231494 w 1872531"/>
                <a:gd name="connsiteY3-8" fmla="*/ 46086 h 2025373"/>
                <a:gd name="connsiteX4-9" fmla="*/ 1844898 w 1872531"/>
                <a:gd name="connsiteY4-10" fmla="*/ 1116682 h 2025373"/>
                <a:gd name="connsiteX5-11" fmla="*/ 815131 w 1872531"/>
                <a:gd name="connsiteY5-12" fmla="*/ 1792781 h 2025373"/>
                <a:gd name="connsiteX6-13" fmla="*/ 546222 w 1872531"/>
                <a:gd name="connsiteY6-14" fmla="*/ 2025373 h 2025373"/>
                <a:gd name="connsiteX0-15" fmla="*/ 517221 w 1831338"/>
                <a:gd name="connsiteY0-16" fmla="*/ 2220445 h 2220445"/>
                <a:gd name="connsiteX1-17" fmla="*/ 435036 w 1831338"/>
                <a:gd name="connsiteY1-18" fmla="*/ 1684160 h 2220445"/>
                <a:gd name="connsiteX2-19" fmla="*/ 50869 w 1831338"/>
                <a:gd name="connsiteY2-20" fmla="*/ 511305 h 2220445"/>
                <a:gd name="connsiteX3-21" fmla="*/ 1190301 w 1831338"/>
                <a:gd name="connsiteY3-22" fmla="*/ 46086 h 2220445"/>
                <a:gd name="connsiteX4-23" fmla="*/ 1803705 w 1831338"/>
                <a:gd name="connsiteY4-24" fmla="*/ 1116682 h 2220445"/>
                <a:gd name="connsiteX5-25" fmla="*/ 773938 w 1831338"/>
                <a:gd name="connsiteY5-26" fmla="*/ 1792781 h 2220445"/>
                <a:gd name="connsiteX6-27" fmla="*/ 517221 w 1831338"/>
                <a:gd name="connsiteY6-28" fmla="*/ 2220445 h 2220445"/>
                <a:gd name="connsiteX0-29" fmla="*/ 517221 w 1831338"/>
                <a:gd name="connsiteY0-30" fmla="*/ 2220445 h 2220445"/>
                <a:gd name="connsiteX1-31" fmla="*/ 435036 w 1831338"/>
                <a:gd name="connsiteY1-32" fmla="*/ 1684160 h 2220445"/>
                <a:gd name="connsiteX2-33" fmla="*/ 50869 w 1831338"/>
                <a:gd name="connsiteY2-34" fmla="*/ 511305 h 2220445"/>
                <a:gd name="connsiteX3-35" fmla="*/ 1190301 w 1831338"/>
                <a:gd name="connsiteY3-36" fmla="*/ 46086 h 2220445"/>
                <a:gd name="connsiteX4-37" fmla="*/ 1803705 w 1831338"/>
                <a:gd name="connsiteY4-38" fmla="*/ 1116682 h 2220445"/>
                <a:gd name="connsiteX5-39" fmla="*/ 773938 w 1831338"/>
                <a:gd name="connsiteY5-40" fmla="*/ 1792781 h 2220445"/>
                <a:gd name="connsiteX6-41" fmla="*/ 517221 w 1831338"/>
                <a:gd name="connsiteY6-42" fmla="*/ 2220445 h 2220445"/>
                <a:gd name="connsiteX0-43" fmla="*/ 517221 w 1831338"/>
                <a:gd name="connsiteY0-44" fmla="*/ 2220445 h 2220445"/>
                <a:gd name="connsiteX1-45" fmla="*/ 435036 w 1831338"/>
                <a:gd name="connsiteY1-46" fmla="*/ 1684160 h 2220445"/>
                <a:gd name="connsiteX2-47" fmla="*/ 50869 w 1831338"/>
                <a:gd name="connsiteY2-48" fmla="*/ 511305 h 2220445"/>
                <a:gd name="connsiteX3-49" fmla="*/ 1190301 w 1831338"/>
                <a:gd name="connsiteY3-50" fmla="*/ 46086 h 2220445"/>
                <a:gd name="connsiteX4-51" fmla="*/ 1803705 w 1831338"/>
                <a:gd name="connsiteY4-52" fmla="*/ 1116682 h 2220445"/>
                <a:gd name="connsiteX5-53" fmla="*/ 773938 w 1831338"/>
                <a:gd name="connsiteY5-54" fmla="*/ 1792781 h 2220445"/>
                <a:gd name="connsiteX6-55" fmla="*/ 517221 w 1831338"/>
                <a:gd name="connsiteY6-56" fmla="*/ 2220445 h 2220445"/>
                <a:gd name="connsiteX0-57" fmla="*/ 282980 w 1828745"/>
                <a:gd name="connsiteY0-58" fmla="*/ 2159485 h 2159485"/>
                <a:gd name="connsiteX1-59" fmla="*/ 432443 w 1828745"/>
                <a:gd name="connsiteY1-60" fmla="*/ 1684160 h 2159485"/>
                <a:gd name="connsiteX2-61" fmla="*/ 48276 w 1828745"/>
                <a:gd name="connsiteY2-62" fmla="*/ 511305 h 2159485"/>
                <a:gd name="connsiteX3-63" fmla="*/ 1187708 w 1828745"/>
                <a:gd name="connsiteY3-64" fmla="*/ 46086 h 2159485"/>
                <a:gd name="connsiteX4-65" fmla="*/ 1801112 w 1828745"/>
                <a:gd name="connsiteY4-66" fmla="*/ 1116682 h 2159485"/>
                <a:gd name="connsiteX5-67" fmla="*/ 771345 w 1828745"/>
                <a:gd name="connsiteY5-68" fmla="*/ 1792781 h 2159485"/>
                <a:gd name="connsiteX6-69" fmla="*/ 282980 w 1828745"/>
                <a:gd name="connsiteY6-70" fmla="*/ 2159485 h 2159485"/>
                <a:gd name="connsiteX0-71" fmla="*/ 282980 w 1828745"/>
                <a:gd name="connsiteY0-72" fmla="*/ 2159485 h 2159485"/>
                <a:gd name="connsiteX1-73" fmla="*/ 432443 w 1828745"/>
                <a:gd name="connsiteY1-74" fmla="*/ 1684160 h 2159485"/>
                <a:gd name="connsiteX2-75" fmla="*/ 48276 w 1828745"/>
                <a:gd name="connsiteY2-76" fmla="*/ 511305 h 2159485"/>
                <a:gd name="connsiteX3-77" fmla="*/ 1187708 w 1828745"/>
                <a:gd name="connsiteY3-78" fmla="*/ 46086 h 2159485"/>
                <a:gd name="connsiteX4-79" fmla="*/ 1801112 w 1828745"/>
                <a:gd name="connsiteY4-80" fmla="*/ 1116682 h 2159485"/>
                <a:gd name="connsiteX5-81" fmla="*/ 771345 w 1828745"/>
                <a:gd name="connsiteY5-82" fmla="*/ 1792781 h 2159485"/>
                <a:gd name="connsiteX6-83" fmla="*/ 282980 w 1828745"/>
                <a:gd name="connsiteY6-84" fmla="*/ 2159485 h 2159485"/>
                <a:gd name="connsiteX0-85" fmla="*/ 282980 w 1828745"/>
                <a:gd name="connsiteY0-86" fmla="*/ 2159485 h 2159485"/>
                <a:gd name="connsiteX1-87" fmla="*/ 432443 w 1828745"/>
                <a:gd name="connsiteY1-88" fmla="*/ 1684160 h 2159485"/>
                <a:gd name="connsiteX2-89" fmla="*/ 48276 w 1828745"/>
                <a:gd name="connsiteY2-90" fmla="*/ 511305 h 2159485"/>
                <a:gd name="connsiteX3-91" fmla="*/ 1187708 w 1828745"/>
                <a:gd name="connsiteY3-92" fmla="*/ 46086 h 2159485"/>
                <a:gd name="connsiteX4-93" fmla="*/ 1801112 w 1828745"/>
                <a:gd name="connsiteY4-94" fmla="*/ 1116682 h 2159485"/>
                <a:gd name="connsiteX5-95" fmla="*/ 820113 w 1828745"/>
                <a:gd name="connsiteY5-96" fmla="*/ 1865933 h 2159485"/>
                <a:gd name="connsiteX6-97" fmla="*/ 282980 w 1828745"/>
                <a:gd name="connsiteY6-98" fmla="*/ 2159485 h 2159485"/>
                <a:gd name="connsiteX0-99" fmla="*/ 1589 w 1839962"/>
                <a:gd name="connsiteY0-100" fmla="*/ 2257021 h 2257021"/>
                <a:gd name="connsiteX1-101" fmla="*/ 443660 w 1839962"/>
                <a:gd name="connsiteY1-102" fmla="*/ 1684160 h 2257021"/>
                <a:gd name="connsiteX2-103" fmla="*/ 59493 w 1839962"/>
                <a:gd name="connsiteY2-104" fmla="*/ 511305 h 2257021"/>
                <a:gd name="connsiteX3-105" fmla="*/ 1198925 w 1839962"/>
                <a:gd name="connsiteY3-106" fmla="*/ 46086 h 2257021"/>
                <a:gd name="connsiteX4-107" fmla="*/ 1812329 w 1839962"/>
                <a:gd name="connsiteY4-108" fmla="*/ 1116682 h 2257021"/>
                <a:gd name="connsiteX5-109" fmla="*/ 831330 w 1839962"/>
                <a:gd name="connsiteY5-110" fmla="*/ 1865933 h 2257021"/>
                <a:gd name="connsiteX6-111" fmla="*/ 1589 w 1839962"/>
                <a:gd name="connsiteY6-112" fmla="*/ 2257021 h 2257021"/>
                <a:gd name="connsiteX0-113" fmla="*/ 1673 w 1840046"/>
                <a:gd name="connsiteY0-114" fmla="*/ 2244950 h 2244950"/>
                <a:gd name="connsiteX1-115" fmla="*/ 419360 w 1840046"/>
                <a:gd name="connsiteY1-116" fmla="*/ 1659897 h 2244950"/>
                <a:gd name="connsiteX2-117" fmla="*/ 59577 w 1840046"/>
                <a:gd name="connsiteY2-118" fmla="*/ 499234 h 2244950"/>
                <a:gd name="connsiteX3-119" fmla="*/ 1199009 w 1840046"/>
                <a:gd name="connsiteY3-120" fmla="*/ 34015 h 2244950"/>
                <a:gd name="connsiteX4-121" fmla="*/ 1812413 w 1840046"/>
                <a:gd name="connsiteY4-122" fmla="*/ 1104611 h 2244950"/>
                <a:gd name="connsiteX5-123" fmla="*/ 831414 w 1840046"/>
                <a:gd name="connsiteY5-124" fmla="*/ 1853862 h 2244950"/>
                <a:gd name="connsiteX6-125" fmla="*/ 1673 w 1840046"/>
                <a:gd name="connsiteY6-126" fmla="*/ 2244950 h 2244950"/>
                <a:gd name="connsiteX0-127" fmla="*/ 1012 w 1839385"/>
                <a:gd name="connsiteY0-128" fmla="*/ 2244950 h 2244950"/>
                <a:gd name="connsiteX1-129" fmla="*/ 418699 w 1839385"/>
                <a:gd name="connsiteY1-130" fmla="*/ 1659897 h 2244950"/>
                <a:gd name="connsiteX2-131" fmla="*/ 58916 w 1839385"/>
                <a:gd name="connsiteY2-132" fmla="*/ 499234 h 2244950"/>
                <a:gd name="connsiteX3-133" fmla="*/ 1198348 w 1839385"/>
                <a:gd name="connsiteY3-134" fmla="*/ 34015 h 2244950"/>
                <a:gd name="connsiteX4-135" fmla="*/ 1811752 w 1839385"/>
                <a:gd name="connsiteY4-136" fmla="*/ 1104611 h 2244950"/>
                <a:gd name="connsiteX5-137" fmla="*/ 830753 w 1839385"/>
                <a:gd name="connsiteY5-138" fmla="*/ 1853862 h 2244950"/>
                <a:gd name="connsiteX6-139" fmla="*/ 1012 w 1839385"/>
                <a:gd name="connsiteY6-140" fmla="*/ 2244950 h 2244950"/>
                <a:gd name="connsiteX0-141" fmla="*/ 1354 w 1839727"/>
                <a:gd name="connsiteY0-142" fmla="*/ 2244950 h 2244950"/>
                <a:gd name="connsiteX1-143" fmla="*/ 419041 w 1839727"/>
                <a:gd name="connsiteY1-144" fmla="*/ 1659897 h 2244950"/>
                <a:gd name="connsiteX2-145" fmla="*/ 59258 w 1839727"/>
                <a:gd name="connsiteY2-146" fmla="*/ 499234 h 2244950"/>
                <a:gd name="connsiteX3-147" fmla="*/ 1198690 w 1839727"/>
                <a:gd name="connsiteY3-148" fmla="*/ 34015 h 2244950"/>
                <a:gd name="connsiteX4-149" fmla="*/ 1812094 w 1839727"/>
                <a:gd name="connsiteY4-150" fmla="*/ 1104611 h 2244950"/>
                <a:gd name="connsiteX5-151" fmla="*/ 831095 w 1839727"/>
                <a:gd name="connsiteY5-152" fmla="*/ 1853862 h 2244950"/>
                <a:gd name="connsiteX6-153" fmla="*/ 1354 w 1839727"/>
                <a:gd name="connsiteY6-154" fmla="*/ 2244950 h 2244950"/>
                <a:gd name="connsiteX0-155" fmla="*/ 1354 w 1839727"/>
                <a:gd name="connsiteY0-156" fmla="*/ 2244950 h 2244950"/>
                <a:gd name="connsiteX1-157" fmla="*/ 419041 w 1839727"/>
                <a:gd name="connsiteY1-158" fmla="*/ 1659897 h 2244950"/>
                <a:gd name="connsiteX2-159" fmla="*/ 59258 w 1839727"/>
                <a:gd name="connsiteY2-160" fmla="*/ 499234 h 2244950"/>
                <a:gd name="connsiteX3-161" fmla="*/ 1198690 w 1839727"/>
                <a:gd name="connsiteY3-162" fmla="*/ 34015 h 2244950"/>
                <a:gd name="connsiteX4-163" fmla="*/ 1812094 w 1839727"/>
                <a:gd name="connsiteY4-164" fmla="*/ 1104611 h 2244950"/>
                <a:gd name="connsiteX5-165" fmla="*/ 953015 w 1839727"/>
                <a:gd name="connsiteY5-166" fmla="*/ 1890438 h 2244950"/>
                <a:gd name="connsiteX6-167" fmla="*/ 1354 w 1839727"/>
                <a:gd name="connsiteY6-168" fmla="*/ 2244950 h 2244950"/>
                <a:gd name="connsiteX0-169" fmla="*/ 1354 w 1839727"/>
                <a:gd name="connsiteY0-170" fmla="*/ 2244950 h 2244950"/>
                <a:gd name="connsiteX1-171" fmla="*/ 419041 w 1839727"/>
                <a:gd name="connsiteY1-172" fmla="*/ 1659897 h 2244950"/>
                <a:gd name="connsiteX2-173" fmla="*/ 59258 w 1839727"/>
                <a:gd name="connsiteY2-174" fmla="*/ 499234 h 2244950"/>
                <a:gd name="connsiteX3-175" fmla="*/ 1198690 w 1839727"/>
                <a:gd name="connsiteY3-176" fmla="*/ 34015 h 2244950"/>
                <a:gd name="connsiteX4-177" fmla="*/ 1812094 w 1839727"/>
                <a:gd name="connsiteY4-178" fmla="*/ 1104611 h 2244950"/>
                <a:gd name="connsiteX5-179" fmla="*/ 989591 w 1839727"/>
                <a:gd name="connsiteY5-180" fmla="*/ 1914822 h 2244950"/>
                <a:gd name="connsiteX6-181" fmla="*/ 1354 w 1839727"/>
                <a:gd name="connsiteY6-182" fmla="*/ 2244950 h 2244950"/>
                <a:gd name="connsiteX0-183" fmla="*/ 1354 w 1839727"/>
                <a:gd name="connsiteY0-184" fmla="*/ 2244950 h 2244950"/>
                <a:gd name="connsiteX1-185" fmla="*/ 419041 w 1839727"/>
                <a:gd name="connsiteY1-186" fmla="*/ 1659897 h 2244950"/>
                <a:gd name="connsiteX2-187" fmla="*/ 59258 w 1839727"/>
                <a:gd name="connsiteY2-188" fmla="*/ 499234 h 2244950"/>
                <a:gd name="connsiteX3-189" fmla="*/ 1198690 w 1839727"/>
                <a:gd name="connsiteY3-190" fmla="*/ 34015 h 2244950"/>
                <a:gd name="connsiteX4-191" fmla="*/ 1812094 w 1839727"/>
                <a:gd name="connsiteY4-192" fmla="*/ 1104611 h 2244950"/>
                <a:gd name="connsiteX5-193" fmla="*/ 989591 w 1839727"/>
                <a:gd name="connsiteY5-194" fmla="*/ 1914822 h 2244950"/>
                <a:gd name="connsiteX6-195" fmla="*/ 1354 w 1839727"/>
                <a:gd name="connsiteY6-196" fmla="*/ 2244950 h 2244950"/>
                <a:gd name="connsiteX0-197" fmla="*/ 1877 w 1840250"/>
                <a:gd name="connsiteY0-198" fmla="*/ 2244813 h 2244813"/>
                <a:gd name="connsiteX1-199" fmla="*/ 261068 w 1840250"/>
                <a:gd name="connsiteY1-200" fmla="*/ 1647568 h 2244813"/>
                <a:gd name="connsiteX2-201" fmla="*/ 59781 w 1840250"/>
                <a:gd name="connsiteY2-202" fmla="*/ 499097 h 2244813"/>
                <a:gd name="connsiteX3-203" fmla="*/ 1199213 w 1840250"/>
                <a:gd name="connsiteY3-204" fmla="*/ 33878 h 2244813"/>
                <a:gd name="connsiteX4-205" fmla="*/ 1812617 w 1840250"/>
                <a:gd name="connsiteY4-206" fmla="*/ 1104474 h 2244813"/>
                <a:gd name="connsiteX5-207" fmla="*/ 990114 w 1840250"/>
                <a:gd name="connsiteY5-208" fmla="*/ 1914685 h 2244813"/>
                <a:gd name="connsiteX6-209" fmla="*/ 1877 w 1840250"/>
                <a:gd name="connsiteY6-210" fmla="*/ 2244813 h 2244813"/>
                <a:gd name="connsiteX0-211" fmla="*/ 1594 w 1839967"/>
                <a:gd name="connsiteY0-212" fmla="*/ 2244408 h 2244408"/>
                <a:gd name="connsiteX1-213" fmla="*/ 333937 w 1839967"/>
                <a:gd name="connsiteY1-214" fmla="*/ 1610587 h 2244408"/>
                <a:gd name="connsiteX2-215" fmla="*/ 59498 w 1839967"/>
                <a:gd name="connsiteY2-216" fmla="*/ 498692 h 2244408"/>
                <a:gd name="connsiteX3-217" fmla="*/ 1198930 w 1839967"/>
                <a:gd name="connsiteY3-218" fmla="*/ 33473 h 2244408"/>
                <a:gd name="connsiteX4-219" fmla="*/ 1812334 w 1839967"/>
                <a:gd name="connsiteY4-220" fmla="*/ 1104069 h 2244408"/>
                <a:gd name="connsiteX5-221" fmla="*/ 989831 w 1839967"/>
                <a:gd name="connsiteY5-222" fmla="*/ 1914280 h 2244408"/>
                <a:gd name="connsiteX6-223" fmla="*/ 1594 w 1839967"/>
                <a:gd name="connsiteY6-224" fmla="*/ 2244408 h 2244408"/>
                <a:gd name="connsiteX0-225" fmla="*/ 1594 w 1839967"/>
                <a:gd name="connsiteY0-226" fmla="*/ 2248877 h 2248877"/>
                <a:gd name="connsiteX1-227" fmla="*/ 333937 w 1839967"/>
                <a:gd name="connsiteY1-228" fmla="*/ 1615056 h 2248877"/>
                <a:gd name="connsiteX2-229" fmla="*/ 59498 w 1839967"/>
                <a:gd name="connsiteY2-230" fmla="*/ 503161 h 2248877"/>
                <a:gd name="connsiteX3-231" fmla="*/ 1198930 w 1839967"/>
                <a:gd name="connsiteY3-232" fmla="*/ 37942 h 2248877"/>
                <a:gd name="connsiteX4-233" fmla="*/ 1812334 w 1839967"/>
                <a:gd name="connsiteY4-234" fmla="*/ 1108538 h 2248877"/>
                <a:gd name="connsiteX5-235" fmla="*/ 989831 w 1839967"/>
                <a:gd name="connsiteY5-236" fmla="*/ 1918749 h 2248877"/>
                <a:gd name="connsiteX6-237" fmla="*/ 1594 w 1839967"/>
                <a:gd name="connsiteY6-238" fmla="*/ 2248877 h 2248877"/>
                <a:gd name="connsiteX0-239" fmla="*/ 15912 w 1854285"/>
                <a:gd name="connsiteY0-240" fmla="*/ 2249953 h 2249953"/>
                <a:gd name="connsiteX1-241" fmla="*/ 348255 w 1854285"/>
                <a:gd name="connsiteY1-242" fmla="*/ 1616132 h 2249953"/>
                <a:gd name="connsiteX2-243" fmla="*/ 73816 w 1854285"/>
                <a:gd name="connsiteY2-244" fmla="*/ 504237 h 2249953"/>
                <a:gd name="connsiteX3-245" fmla="*/ 1213248 w 1854285"/>
                <a:gd name="connsiteY3-246" fmla="*/ 39018 h 2249953"/>
                <a:gd name="connsiteX4-247" fmla="*/ 1826652 w 1854285"/>
                <a:gd name="connsiteY4-248" fmla="*/ 1109614 h 2249953"/>
                <a:gd name="connsiteX5-249" fmla="*/ 1004149 w 1854285"/>
                <a:gd name="connsiteY5-250" fmla="*/ 1919825 h 2249953"/>
                <a:gd name="connsiteX6-251" fmla="*/ 15912 w 1854285"/>
                <a:gd name="connsiteY6-252" fmla="*/ 2249953 h 2249953"/>
                <a:gd name="connsiteX0-253" fmla="*/ 54236 w 1892609"/>
                <a:gd name="connsiteY0-254" fmla="*/ 2249953 h 2258715"/>
                <a:gd name="connsiteX1-255" fmla="*/ 386579 w 1892609"/>
                <a:gd name="connsiteY1-256" fmla="*/ 1616132 h 2258715"/>
                <a:gd name="connsiteX2-257" fmla="*/ 112140 w 1892609"/>
                <a:gd name="connsiteY2-258" fmla="*/ 504237 h 2258715"/>
                <a:gd name="connsiteX3-259" fmla="*/ 1251572 w 1892609"/>
                <a:gd name="connsiteY3-260" fmla="*/ 39018 h 2258715"/>
                <a:gd name="connsiteX4-261" fmla="*/ 1864976 w 1892609"/>
                <a:gd name="connsiteY4-262" fmla="*/ 1109614 h 2258715"/>
                <a:gd name="connsiteX5-263" fmla="*/ 54236 w 1892609"/>
                <a:gd name="connsiteY5-264" fmla="*/ 2249953 h 2258715"/>
                <a:gd name="connsiteX0-265" fmla="*/ 54236 w 1892609"/>
                <a:gd name="connsiteY0-266" fmla="*/ 2249953 h 2258715"/>
                <a:gd name="connsiteX1-267" fmla="*/ 386579 w 1892609"/>
                <a:gd name="connsiteY1-268" fmla="*/ 1616132 h 2258715"/>
                <a:gd name="connsiteX2-269" fmla="*/ 112140 w 1892609"/>
                <a:gd name="connsiteY2-270" fmla="*/ 504237 h 2258715"/>
                <a:gd name="connsiteX3-271" fmla="*/ 1251572 w 1892609"/>
                <a:gd name="connsiteY3-272" fmla="*/ 39018 h 2258715"/>
                <a:gd name="connsiteX4-273" fmla="*/ 1864976 w 1892609"/>
                <a:gd name="connsiteY4-274" fmla="*/ 1109614 h 2258715"/>
                <a:gd name="connsiteX5-275" fmla="*/ 54236 w 1892609"/>
                <a:gd name="connsiteY5-276" fmla="*/ 2249953 h 2258715"/>
                <a:gd name="connsiteX0-277" fmla="*/ 52699 w 1891072"/>
                <a:gd name="connsiteY0-278" fmla="*/ 2247434 h 2262382"/>
                <a:gd name="connsiteX1-279" fmla="*/ 409426 w 1891072"/>
                <a:gd name="connsiteY1-280" fmla="*/ 1869645 h 2262382"/>
                <a:gd name="connsiteX2-281" fmla="*/ 110603 w 1891072"/>
                <a:gd name="connsiteY2-282" fmla="*/ 501718 h 2262382"/>
                <a:gd name="connsiteX3-283" fmla="*/ 1250035 w 1891072"/>
                <a:gd name="connsiteY3-284" fmla="*/ 36499 h 2262382"/>
                <a:gd name="connsiteX4-285" fmla="*/ 1863439 w 1891072"/>
                <a:gd name="connsiteY4-286" fmla="*/ 1107095 h 2262382"/>
                <a:gd name="connsiteX5-287" fmla="*/ 52699 w 1891072"/>
                <a:gd name="connsiteY5-288" fmla="*/ 2247434 h 2262382"/>
                <a:gd name="connsiteX0-289" fmla="*/ 57273 w 1895646"/>
                <a:gd name="connsiteY0-290" fmla="*/ 2247434 h 2262382"/>
                <a:gd name="connsiteX1-291" fmla="*/ 414000 w 1895646"/>
                <a:gd name="connsiteY1-292" fmla="*/ 1869645 h 2262382"/>
                <a:gd name="connsiteX2-293" fmla="*/ 115177 w 1895646"/>
                <a:gd name="connsiteY2-294" fmla="*/ 501718 h 2262382"/>
                <a:gd name="connsiteX3-295" fmla="*/ 1254609 w 1895646"/>
                <a:gd name="connsiteY3-296" fmla="*/ 36499 h 2262382"/>
                <a:gd name="connsiteX4-297" fmla="*/ 1868013 w 1895646"/>
                <a:gd name="connsiteY4-298" fmla="*/ 1107095 h 2262382"/>
                <a:gd name="connsiteX5-299" fmla="*/ 57273 w 1895646"/>
                <a:gd name="connsiteY5-300" fmla="*/ 2247434 h 2262382"/>
                <a:gd name="connsiteX0-301" fmla="*/ 62638 w 1901011"/>
                <a:gd name="connsiteY0-302" fmla="*/ 2247434 h 2264531"/>
                <a:gd name="connsiteX1-303" fmla="*/ 419365 w 1901011"/>
                <a:gd name="connsiteY1-304" fmla="*/ 1869645 h 2264531"/>
                <a:gd name="connsiteX2-305" fmla="*/ 120542 w 1901011"/>
                <a:gd name="connsiteY2-306" fmla="*/ 501718 h 2264531"/>
                <a:gd name="connsiteX3-307" fmla="*/ 1259974 w 1901011"/>
                <a:gd name="connsiteY3-308" fmla="*/ 36499 h 2264531"/>
                <a:gd name="connsiteX4-309" fmla="*/ 1873378 w 1901011"/>
                <a:gd name="connsiteY4-310" fmla="*/ 1107095 h 2264531"/>
                <a:gd name="connsiteX5-311" fmla="*/ 62638 w 1901011"/>
                <a:gd name="connsiteY5-312" fmla="*/ 2247434 h 2264531"/>
                <a:gd name="connsiteX0-313" fmla="*/ 62638 w 1901011"/>
                <a:gd name="connsiteY0-314" fmla="*/ 2248136 h 2265233"/>
                <a:gd name="connsiteX1-315" fmla="*/ 419365 w 1901011"/>
                <a:gd name="connsiteY1-316" fmla="*/ 1870347 h 2265233"/>
                <a:gd name="connsiteX2-317" fmla="*/ 120542 w 1901011"/>
                <a:gd name="connsiteY2-318" fmla="*/ 502420 h 2265233"/>
                <a:gd name="connsiteX3-319" fmla="*/ 1259974 w 1901011"/>
                <a:gd name="connsiteY3-320" fmla="*/ 37201 h 2265233"/>
                <a:gd name="connsiteX4-321" fmla="*/ 1873378 w 1901011"/>
                <a:gd name="connsiteY4-322" fmla="*/ 1107797 h 2265233"/>
                <a:gd name="connsiteX5-323" fmla="*/ 62638 w 1901011"/>
                <a:gd name="connsiteY5-324" fmla="*/ 2248136 h 2265233"/>
                <a:gd name="connsiteX0-325" fmla="*/ 81540 w 1919913"/>
                <a:gd name="connsiteY0-326" fmla="*/ 2250068 h 2289000"/>
                <a:gd name="connsiteX1-327" fmla="*/ 267579 w 1919913"/>
                <a:gd name="connsiteY1-328" fmla="*/ 2067351 h 2289000"/>
                <a:gd name="connsiteX2-329" fmla="*/ 139444 w 1919913"/>
                <a:gd name="connsiteY2-330" fmla="*/ 504352 h 2289000"/>
                <a:gd name="connsiteX3-331" fmla="*/ 1278876 w 1919913"/>
                <a:gd name="connsiteY3-332" fmla="*/ 39133 h 2289000"/>
                <a:gd name="connsiteX4-333" fmla="*/ 1892280 w 1919913"/>
                <a:gd name="connsiteY4-334" fmla="*/ 1109729 h 2289000"/>
                <a:gd name="connsiteX5-335" fmla="*/ 81540 w 1919913"/>
                <a:gd name="connsiteY5-336" fmla="*/ 2250068 h 2289000"/>
                <a:gd name="connsiteX0-337" fmla="*/ 78183 w 1916556"/>
                <a:gd name="connsiteY0-338" fmla="*/ 2248386 h 2270343"/>
                <a:gd name="connsiteX1-339" fmla="*/ 288606 w 1916556"/>
                <a:gd name="connsiteY1-340" fmla="*/ 1943749 h 2270343"/>
                <a:gd name="connsiteX2-341" fmla="*/ 136087 w 1916556"/>
                <a:gd name="connsiteY2-342" fmla="*/ 502670 h 2270343"/>
                <a:gd name="connsiteX3-343" fmla="*/ 1275519 w 1916556"/>
                <a:gd name="connsiteY3-344" fmla="*/ 37451 h 2270343"/>
                <a:gd name="connsiteX4-345" fmla="*/ 1888923 w 1916556"/>
                <a:gd name="connsiteY4-346" fmla="*/ 1108047 h 2270343"/>
                <a:gd name="connsiteX5-347" fmla="*/ 78183 w 1916556"/>
                <a:gd name="connsiteY5-348" fmla="*/ 2248386 h 2270343"/>
                <a:gd name="connsiteX0-349" fmla="*/ 78183 w 1916556"/>
                <a:gd name="connsiteY0-350" fmla="*/ 2260654 h 2282611"/>
                <a:gd name="connsiteX1-351" fmla="*/ 288606 w 1916556"/>
                <a:gd name="connsiteY1-352" fmla="*/ 1956017 h 2282611"/>
                <a:gd name="connsiteX2-353" fmla="*/ 136087 w 1916556"/>
                <a:gd name="connsiteY2-354" fmla="*/ 514938 h 2282611"/>
                <a:gd name="connsiteX3-355" fmla="*/ 1275519 w 1916556"/>
                <a:gd name="connsiteY3-356" fmla="*/ 49719 h 2282611"/>
                <a:gd name="connsiteX4-357" fmla="*/ 1888923 w 1916556"/>
                <a:gd name="connsiteY4-358" fmla="*/ 1120315 h 2282611"/>
                <a:gd name="connsiteX5-359" fmla="*/ 78183 w 1916556"/>
                <a:gd name="connsiteY5-360" fmla="*/ 2260654 h 2282611"/>
                <a:gd name="connsiteX0-361" fmla="*/ 78183 w 1916556"/>
                <a:gd name="connsiteY0-362" fmla="*/ 2258363 h 2280320"/>
                <a:gd name="connsiteX1-363" fmla="*/ 288606 w 1916556"/>
                <a:gd name="connsiteY1-364" fmla="*/ 1953726 h 2280320"/>
                <a:gd name="connsiteX2-365" fmla="*/ 136087 w 1916556"/>
                <a:gd name="connsiteY2-366" fmla="*/ 512647 h 2280320"/>
                <a:gd name="connsiteX3-367" fmla="*/ 1275519 w 1916556"/>
                <a:gd name="connsiteY3-368" fmla="*/ 47428 h 2280320"/>
                <a:gd name="connsiteX4-369" fmla="*/ 1888923 w 1916556"/>
                <a:gd name="connsiteY4-370" fmla="*/ 1118024 h 2280320"/>
                <a:gd name="connsiteX5-371" fmla="*/ 78183 w 1916556"/>
                <a:gd name="connsiteY5-372" fmla="*/ 2258363 h 2280320"/>
                <a:gd name="connsiteX0-373" fmla="*/ 78183 w 1916556"/>
                <a:gd name="connsiteY0-374" fmla="*/ 2258363 h 2280320"/>
                <a:gd name="connsiteX1-375" fmla="*/ 288606 w 1916556"/>
                <a:gd name="connsiteY1-376" fmla="*/ 1953726 h 2280320"/>
                <a:gd name="connsiteX2-377" fmla="*/ 136087 w 1916556"/>
                <a:gd name="connsiteY2-378" fmla="*/ 512647 h 2280320"/>
                <a:gd name="connsiteX3-379" fmla="*/ 1275519 w 1916556"/>
                <a:gd name="connsiteY3-380" fmla="*/ 47428 h 2280320"/>
                <a:gd name="connsiteX4-381" fmla="*/ 1888923 w 1916556"/>
                <a:gd name="connsiteY4-382" fmla="*/ 1118024 h 2280320"/>
                <a:gd name="connsiteX5-383" fmla="*/ 78183 w 1916556"/>
                <a:gd name="connsiteY5-384" fmla="*/ 2258363 h 2280320"/>
                <a:gd name="connsiteX0-385" fmla="*/ 78183 w 1916556"/>
                <a:gd name="connsiteY0-386" fmla="*/ 2258363 h 2280320"/>
                <a:gd name="connsiteX1-387" fmla="*/ 288606 w 1916556"/>
                <a:gd name="connsiteY1-388" fmla="*/ 1953726 h 2280320"/>
                <a:gd name="connsiteX2-389" fmla="*/ 136087 w 1916556"/>
                <a:gd name="connsiteY2-390" fmla="*/ 512647 h 2280320"/>
                <a:gd name="connsiteX3-391" fmla="*/ 1275519 w 1916556"/>
                <a:gd name="connsiteY3-392" fmla="*/ 47428 h 2280320"/>
                <a:gd name="connsiteX4-393" fmla="*/ 1888923 w 1916556"/>
                <a:gd name="connsiteY4-394" fmla="*/ 1118024 h 2280320"/>
                <a:gd name="connsiteX5-395" fmla="*/ 78183 w 1916556"/>
                <a:gd name="connsiteY5-396" fmla="*/ 2258363 h 2280320"/>
                <a:gd name="connsiteX0-397" fmla="*/ 87139 w 1925512"/>
                <a:gd name="connsiteY0-398" fmla="*/ 2248386 h 2270343"/>
                <a:gd name="connsiteX1-399" fmla="*/ 236602 w 1925512"/>
                <a:gd name="connsiteY1-400" fmla="*/ 1943749 h 2270343"/>
                <a:gd name="connsiteX2-401" fmla="*/ 145043 w 1925512"/>
                <a:gd name="connsiteY2-402" fmla="*/ 502670 h 2270343"/>
                <a:gd name="connsiteX3-403" fmla="*/ 1284475 w 1925512"/>
                <a:gd name="connsiteY3-404" fmla="*/ 37451 h 2270343"/>
                <a:gd name="connsiteX4-405" fmla="*/ 1897879 w 1925512"/>
                <a:gd name="connsiteY4-406" fmla="*/ 1108047 h 2270343"/>
                <a:gd name="connsiteX5-407" fmla="*/ 87139 w 1925512"/>
                <a:gd name="connsiteY5-408" fmla="*/ 2248386 h 2270343"/>
                <a:gd name="connsiteX0-409" fmla="*/ 87139 w 1925512"/>
                <a:gd name="connsiteY0-410" fmla="*/ 2247961 h 2269918"/>
                <a:gd name="connsiteX1-411" fmla="*/ 236602 w 1925512"/>
                <a:gd name="connsiteY1-412" fmla="*/ 1943324 h 2269918"/>
                <a:gd name="connsiteX2-413" fmla="*/ 145043 w 1925512"/>
                <a:gd name="connsiteY2-414" fmla="*/ 502245 h 2269918"/>
                <a:gd name="connsiteX3-415" fmla="*/ 1284475 w 1925512"/>
                <a:gd name="connsiteY3-416" fmla="*/ 37026 h 2269918"/>
                <a:gd name="connsiteX4-417" fmla="*/ 1897879 w 1925512"/>
                <a:gd name="connsiteY4-418" fmla="*/ 1107622 h 2269918"/>
                <a:gd name="connsiteX5-419" fmla="*/ 87139 w 1925512"/>
                <a:gd name="connsiteY5-420" fmla="*/ 2247961 h 2269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925512" h="2269918">
                  <a:moveTo>
                    <a:pt x="87139" y="2247961"/>
                  </a:moveTo>
                  <a:cubicBezTo>
                    <a:pt x="-159260" y="2332381"/>
                    <a:pt x="190375" y="2161125"/>
                    <a:pt x="236602" y="1943324"/>
                  </a:cubicBezTo>
                  <a:cubicBezTo>
                    <a:pt x="282829" y="1725523"/>
                    <a:pt x="-200291" y="1088185"/>
                    <a:pt x="145043" y="502245"/>
                  </a:cubicBezTo>
                  <a:cubicBezTo>
                    <a:pt x="329127" y="189903"/>
                    <a:pt x="837017" y="-105966"/>
                    <a:pt x="1284475" y="37026"/>
                  </a:cubicBezTo>
                  <a:cubicBezTo>
                    <a:pt x="1748229" y="185226"/>
                    <a:pt x="2015389" y="651508"/>
                    <a:pt x="1897879" y="1107622"/>
                  </a:cubicBezTo>
                  <a:cubicBezTo>
                    <a:pt x="1539827" y="2232015"/>
                    <a:pt x="333538" y="2163541"/>
                    <a:pt x="87139" y="2247961"/>
                  </a:cubicBezTo>
                  <a:close/>
                </a:path>
              </a:pathLst>
            </a:custGeom>
            <a:gradFill flip="none" rotWithShape="1">
              <a:gsLst>
                <a:gs pos="0">
                  <a:srgbClr val="4BACC6">
                    <a:lumMod val="75000"/>
                    <a:shade val="30000"/>
                    <a:satMod val="115000"/>
                  </a:srgbClr>
                </a:gs>
                <a:gs pos="50000">
                  <a:srgbClr val="4BACC6">
                    <a:lumMod val="75000"/>
                    <a:shade val="67500"/>
                    <a:satMod val="115000"/>
                  </a:srgbClr>
                </a:gs>
                <a:gs pos="100000">
                  <a:srgbClr val="4BACC6">
                    <a:lumMod val="75000"/>
                    <a:shade val="100000"/>
                    <a:satMod val="115000"/>
                  </a:srgbClr>
                </a:gs>
              </a:gsLst>
              <a:lin ang="13500000" scaled="1"/>
              <a:tileRect/>
            </a:gradFill>
            <a:ln w="25400" cap="flat" cmpd="sng" algn="ctr">
              <a:solidFill>
                <a:srgbClr val="4BACC6">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3" name="椭圆形标注 2"/>
            <p:cNvSpPr/>
            <p:nvPr/>
          </p:nvSpPr>
          <p:spPr>
            <a:xfrm rot="2336203">
              <a:off x="5159749" y="1071871"/>
              <a:ext cx="1737420" cy="2048182"/>
            </a:xfrm>
            <a:custGeom>
              <a:avLst/>
              <a:gdLst>
                <a:gd name="connsiteX0" fmla="*/ 546067 w 1872208"/>
                <a:gd name="connsiteY0" fmla="*/ 2025225 h 1800200"/>
                <a:gd name="connsiteX1" fmla="*/ 476074 w 1872208"/>
                <a:gd name="connsiteY1" fmla="*/ 1684012 h 1800200"/>
                <a:gd name="connsiteX2" fmla="*/ 91907 w 1872208"/>
                <a:gd name="connsiteY2" fmla="*/ 511157 h 1800200"/>
                <a:gd name="connsiteX3" fmla="*/ 1231339 w 1872208"/>
                <a:gd name="connsiteY3" fmla="*/ 45938 h 1800200"/>
                <a:gd name="connsiteX4" fmla="*/ 1844743 w 1872208"/>
                <a:gd name="connsiteY4" fmla="*/ 1116534 h 1800200"/>
                <a:gd name="connsiteX5" fmla="*/ 814976 w 1872208"/>
                <a:gd name="connsiteY5" fmla="*/ 1792633 h 1800200"/>
                <a:gd name="connsiteX6" fmla="*/ 546067 w 1872208"/>
                <a:gd name="connsiteY6" fmla="*/ 2025225 h 1800200"/>
                <a:gd name="connsiteX0-1" fmla="*/ 546222 w 1872531"/>
                <a:gd name="connsiteY0-2" fmla="*/ 2025373 h 2025373"/>
                <a:gd name="connsiteX1-3" fmla="*/ 476229 w 1872531"/>
                <a:gd name="connsiteY1-4" fmla="*/ 1684160 h 2025373"/>
                <a:gd name="connsiteX2-5" fmla="*/ 92062 w 1872531"/>
                <a:gd name="connsiteY2-6" fmla="*/ 511305 h 2025373"/>
                <a:gd name="connsiteX3-7" fmla="*/ 1231494 w 1872531"/>
                <a:gd name="connsiteY3-8" fmla="*/ 46086 h 2025373"/>
                <a:gd name="connsiteX4-9" fmla="*/ 1844898 w 1872531"/>
                <a:gd name="connsiteY4-10" fmla="*/ 1116682 h 2025373"/>
                <a:gd name="connsiteX5-11" fmla="*/ 815131 w 1872531"/>
                <a:gd name="connsiteY5-12" fmla="*/ 1792781 h 2025373"/>
                <a:gd name="connsiteX6-13" fmla="*/ 546222 w 1872531"/>
                <a:gd name="connsiteY6-14" fmla="*/ 2025373 h 2025373"/>
                <a:gd name="connsiteX0-15" fmla="*/ 517221 w 1831338"/>
                <a:gd name="connsiteY0-16" fmla="*/ 2220445 h 2220445"/>
                <a:gd name="connsiteX1-17" fmla="*/ 435036 w 1831338"/>
                <a:gd name="connsiteY1-18" fmla="*/ 1684160 h 2220445"/>
                <a:gd name="connsiteX2-19" fmla="*/ 50869 w 1831338"/>
                <a:gd name="connsiteY2-20" fmla="*/ 511305 h 2220445"/>
                <a:gd name="connsiteX3-21" fmla="*/ 1190301 w 1831338"/>
                <a:gd name="connsiteY3-22" fmla="*/ 46086 h 2220445"/>
                <a:gd name="connsiteX4-23" fmla="*/ 1803705 w 1831338"/>
                <a:gd name="connsiteY4-24" fmla="*/ 1116682 h 2220445"/>
                <a:gd name="connsiteX5-25" fmla="*/ 773938 w 1831338"/>
                <a:gd name="connsiteY5-26" fmla="*/ 1792781 h 2220445"/>
                <a:gd name="connsiteX6-27" fmla="*/ 517221 w 1831338"/>
                <a:gd name="connsiteY6-28" fmla="*/ 2220445 h 2220445"/>
                <a:gd name="connsiteX0-29" fmla="*/ 517221 w 1831338"/>
                <a:gd name="connsiteY0-30" fmla="*/ 2220445 h 2220445"/>
                <a:gd name="connsiteX1-31" fmla="*/ 435036 w 1831338"/>
                <a:gd name="connsiteY1-32" fmla="*/ 1684160 h 2220445"/>
                <a:gd name="connsiteX2-33" fmla="*/ 50869 w 1831338"/>
                <a:gd name="connsiteY2-34" fmla="*/ 511305 h 2220445"/>
                <a:gd name="connsiteX3-35" fmla="*/ 1190301 w 1831338"/>
                <a:gd name="connsiteY3-36" fmla="*/ 46086 h 2220445"/>
                <a:gd name="connsiteX4-37" fmla="*/ 1803705 w 1831338"/>
                <a:gd name="connsiteY4-38" fmla="*/ 1116682 h 2220445"/>
                <a:gd name="connsiteX5-39" fmla="*/ 773938 w 1831338"/>
                <a:gd name="connsiteY5-40" fmla="*/ 1792781 h 2220445"/>
                <a:gd name="connsiteX6-41" fmla="*/ 517221 w 1831338"/>
                <a:gd name="connsiteY6-42" fmla="*/ 2220445 h 2220445"/>
                <a:gd name="connsiteX0-43" fmla="*/ 517221 w 1831338"/>
                <a:gd name="connsiteY0-44" fmla="*/ 2220445 h 2220445"/>
                <a:gd name="connsiteX1-45" fmla="*/ 435036 w 1831338"/>
                <a:gd name="connsiteY1-46" fmla="*/ 1684160 h 2220445"/>
                <a:gd name="connsiteX2-47" fmla="*/ 50869 w 1831338"/>
                <a:gd name="connsiteY2-48" fmla="*/ 511305 h 2220445"/>
                <a:gd name="connsiteX3-49" fmla="*/ 1190301 w 1831338"/>
                <a:gd name="connsiteY3-50" fmla="*/ 46086 h 2220445"/>
                <a:gd name="connsiteX4-51" fmla="*/ 1803705 w 1831338"/>
                <a:gd name="connsiteY4-52" fmla="*/ 1116682 h 2220445"/>
                <a:gd name="connsiteX5-53" fmla="*/ 773938 w 1831338"/>
                <a:gd name="connsiteY5-54" fmla="*/ 1792781 h 2220445"/>
                <a:gd name="connsiteX6-55" fmla="*/ 517221 w 1831338"/>
                <a:gd name="connsiteY6-56" fmla="*/ 2220445 h 2220445"/>
                <a:gd name="connsiteX0-57" fmla="*/ 282980 w 1828745"/>
                <a:gd name="connsiteY0-58" fmla="*/ 2159485 h 2159485"/>
                <a:gd name="connsiteX1-59" fmla="*/ 432443 w 1828745"/>
                <a:gd name="connsiteY1-60" fmla="*/ 1684160 h 2159485"/>
                <a:gd name="connsiteX2-61" fmla="*/ 48276 w 1828745"/>
                <a:gd name="connsiteY2-62" fmla="*/ 511305 h 2159485"/>
                <a:gd name="connsiteX3-63" fmla="*/ 1187708 w 1828745"/>
                <a:gd name="connsiteY3-64" fmla="*/ 46086 h 2159485"/>
                <a:gd name="connsiteX4-65" fmla="*/ 1801112 w 1828745"/>
                <a:gd name="connsiteY4-66" fmla="*/ 1116682 h 2159485"/>
                <a:gd name="connsiteX5-67" fmla="*/ 771345 w 1828745"/>
                <a:gd name="connsiteY5-68" fmla="*/ 1792781 h 2159485"/>
                <a:gd name="connsiteX6-69" fmla="*/ 282980 w 1828745"/>
                <a:gd name="connsiteY6-70" fmla="*/ 2159485 h 2159485"/>
                <a:gd name="connsiteX0-71" fmla="*/ 282980 w 1828745"/>
                <a:gd name="connsiteY0-72" fmla="*/ 2159485 h 2159485"/>
                <a:gd name="connsiteX1-73" fmla="*/ 432443 w 1828745"/>
                <a:gd name="connsiteY1-74" fmla="*/ 1684160 h 2159485"/>
                <a:gd name="connsiteX2-75" fmla="*/ 48276 w 1828745"/>
                <a:gd name="connsiteY2-76" fmla="*/ 511305 h 2159485"/>
                <a:gd name="connsiteX3-77" fmla="*/ 1187708 w 1828745"/>
                <a:gd name="connsiteY3-78" fmla="*/ 46086 h 2159485"/>
                <a:gd name="connsiteX4-79" fmla="*/ 1801112 w 1828745"/>
                <a:gd name="connsiteY4-80" fmla="*/ 1116682 h 2159485"/>
                <a:gd name="connsiteX5-81" fmla="*/ 771345 w 1828745"/>
                <a:gd name="connsiteY5-82" fmla="*/ 1792781 h 2159485"/>
                <a:gd name="connsiteX6-83" fmla="*/ 282980 w 1828745"/>
                <a:gd name="connsiteY6-84" fmla="*/ 2159485 h 2159485"/>
                <a:gd name="connsiteX0-85" fmla="*/ 282980 w 1828745"/>
                <a:gd name="connsiteY0-86" fmla="*/ 2159485 h 2159485"/>
                <a:gd name="connsiteX1-87" fmla="*/ 432443 w 1828745"/>
                <a:gd name="connsiteY1-88" fmla="*/ 1684160 h 2159485"/>
                <a:gd name="connsiteX2-89" fmla="*/ 48276 w 1828745"/>
                <a:gd name="connsiteY2-90" fmla="*/ 511305 h 2159485"/>
                <a:gd name="connsiteX3-91" fmla="*/ 1187708 w 1828745"/>
                <a:gd name="connsiteY3-92" fmla="*/ 46086 h 2159485"/>
                <a:gd name="connsiteX4-93" fmla="*/ 1801112 w 1828745"/>
                <a:gd name="connsiteY4-94" fmla="*/ 1116682 h 2159485"/>
                <a:gd name="connsiteX5-95" fmla="*/ 820113 w 1828745"/>
                <a:gd name="connsiteY5-96" fmla="*/ 1865933 h 2159485"/>
                <a:gd name="connsiteX6-97" fmla="*/ 282980 w 1828745"/>
                <a:gd name="connsiteY6-98" fmla="*/ 2159485 h 2159485"/>
                <a:gd name="connsiteX0-99" fmla="*/ 1589 w 1839962"/>
                <a:gd name="connsiteY0-100" fmla="*/ 2257021 h 2257021"/>
                <a:gd name="connsiteX1-101" fmla="*/ 443660 w 1839962"/>
                <a:gd name="connsiteY1-102" fmla="*/ 1684160 h 2257021"/>
                <a:gd name="connsiteX2-103" fmla="*/ 59493 w 1839962"/>
                <a:gd name="connsiteY2-104" fmla="*/ 511305 h 2257021"/>
                <a:gd name="connsiteX3-105" fmla="*/ 1198925 w 1839962"/>
                <a:gd name="connsiteY3-106" fmla="*/ 46086 h 2257021"/>
                <a:gd name="connsiteX4-107" fmla="*/ 1812329 w 1839962"/>
                <a:gd name="connsiteY4-108" fmla="*/ 1116682 h 2257021"/>
                <a:gd name="connsiteX5-109" fmla="*/ 831330 w 1839962"/>
                <a:gd name="connsiteY5-110" fmla="*/ 1865933 h 2257021"/>
                <a:gd name="connsiteX6-111" fmla="*/ 1589 w 1839962"/>
                <a:gd name="connsiteY6-112" fmla="*/ 2257021 h 2257021"/>
                <a:gd name="connsiteX0-113" fmla="*/ 1673 w 1840046"/>
                <a:gd name="connsiteY0-114" fmla="*/ 2244950 h 2244950"/>
                <a:gd name="connsiteX1-115" fmla="*/ 419360 w 1840046"/>
                <a:gd name="connsiteY1-116" fmla="*/ 1659897 h 2244950"/>
                <a:gd name="connsiteX2-117" fmla="*/ 59577 w 1840046"/>
                <a:gd name="connsiteY2-118" fmla="*/ 499234 h 2244950"/>
                <a:gd name="connsiteX3-119" fmla="*/ 1199009 w 1840046"/>
                <a:gd name="connsiteY3-120" fmla="*/ 34015 h 2244950"/>
                <a:gd name="connsiteX4-121" fmla="*/ 1812413 w 1840046"/>
                <a:gd name="connsiteY4-122" fmla="*/ 1104611 h 2244950"/>
                <a:gd name="connsiteX5-123" fmla="*/ 831414 w 1840046"/>
                <a:gd name="connsiteY5-124" fmla="*/ 1853862 h 2244950"/>
                <a:gd name="connsiteX6-125" fmla="*/ 1673 w 1840046"/>
                <a:gd name="connsiteY6-126" fmla="*/ 2244950 h 2244950"/>
                <a:gd name="connsiteX0-127" fmla="*/ 1012 w 1839385"/>
                <a:gd name="connsiteY0-128" fmla="*/ 2244950 h 2244950"/>
                <a:gd name="connsiteX1-129" fmla="*/ 418699 w 1839385"/>
                <a:gd name="connsiteY1-130" fmla="*/ 1659897 h 2244950"/>
                <a:gd name="connsiteX2-131" fmla="*/ 58916 w 1839385"/>
                <a:gd name="connsiteY2-132" fmla="*/ 499234 h 2244950"/>
                <a:gd name="connsiteX3-133" fmla="*/ 1198348 w 1839385"/>
                <a:gd name="connsiteY3-134" fmla="*/ 34015 h 2244950"/>
                <a:gd name="connsiteX4-135" fmla="*/ 1811752 w 1839385"/>
                <a:gd name="connsiteY4-136" fmla="*/ 1104611 h 2244950"/>
                <a:gd name="connsiteX5-137" fmla="*/ 830753 w 1839385"/>
                <a:gd name="connsiteY5-138" fmla="*/ 1853862 h 2244950"/>
                <a:gd name="connsiteX6-139" fmla="*/ 1012 w 1839385"/>
                <a:gd name="connsiteY6-140" fmla="*/ 2244950 h 2244950"/>
                <a:gd name="connsiteX0-141" fmla="*/ 1354 w 1839727"/>
                <a:gd name="connsiteY0-142" fmla="*/ 2244950 h 2244950"/>
                <a:gd name="connsiteX1-143" fmla="*/ 419041 w 1839727"/>
                <a:gd name="connsiteY1-144" fmla="*/ 1659897 h 2244950"/>
                <a:gd name="connsiteX2-145" fmla="*/ 59258 w 1839727"/>
                <a:gd name="connsiteY2-146" fmla="*/ 499234 h 2244950"/>
                <a:gd name="connsiteX3-147" fmla="*/ 1198690 w 1839727"/>
                <a:gd name="connsiteY3-148" fmla="*/ 34015 h 2244950"/>
                <a:gd name="connsiteX4-149" fmla="*/ 1812094 w 1839727"/>
                <a:gd name="connsiteY4-150" fmla="*/ 1104611 h 2244950"/>
                <a:gd name="connsiteX5-151" fmla="*/ 831095 w 1839727"/>
                <a:gd name="connsiteY5-152" fmla="*/ 1853862 h 2244950"/>
                <a:gd name="connsiteX6-153" fmla="*/ 1354 w 1839727"/>
                <a:gd name="connsiteY6-154" fmla="*/ 2244950 h 2244950"/>
                <a:gd name="connsiteX0-155" fmla="*/ 1354 w 1839727"/>
                <a:gd name="connsiteY0-156" fmla="*/ 2244950 h 2244950"/>
                <a:gd name="connsiteX1-157" fmla="*/ 419041 w 1839727"/>
                <a:gd name="connsiteY1-158" fmla="*/ 1659897 h 2244950"/>
                <a:gd name="connsiteX2-159" fmla="*/ 59258 w 1839727"/>
                <a:gd name="connsiteY2-160" fmla="*/ 499234 h 2244950"/>
                <a:gd name="connsiteX3-161" fmla="*/ 1198690 w 1839727"/>
                <a:gd name="connsiteY3-162" fmla="*/ 34015 h 2244950"/>
                <a:gd name="connsiteX4-163" fmla="*/ 1812094 w 1839727"/>
                <a:gd name="connsiteY4-164" fmla="*/ 1104611 h 2244950"/>
                <a:gd name="connsiteX5-165" fmla="*/ 953015 w 1839727"/>
                <a:gd name="connsiteY5-166" fmla="*/ 1890438 h 2244950"/>
                <a:gd name="connsiteX6-167" fmla="*/ 1354 w 1839727"/>
                <a:gd name="connsiteY6-168" fmla="*/ 2244950 h 2244950"/>
                <a:gd name="connsiteX0-169" fmla="*/ 1354 w 1839727"/>
                <a:gd name="connsiteY0-170" fmla="*/ 2244950 h 2244950"/>
                <a:gd name="connsiteX1-171" fmla="*/ 419041 w 1839727"/>
                <a:gd name="connsiteY1-172" fmla="*/ 1659897 h 2244950"/>
                <a:gd name="connsiteX2-173" fmla="*/ 59258 w 1839727"/>
                <a:gd name="connsiteY2-174" fmla="*/ 499234 h 2244950"/>
                <a:gd name="connsiteX3-175" fmla="*/ 1198690 w 1839727"/>
                <a:gd name="connsiteY3-176" fmla="*/ 34015 h 2244950"/>
                <a:gd name="connsiteX4-177" fmla="*/ 1812094 w 1839727"/>
                <a:gd name="connsiteY4-178" fmla="*/ 1104611 h 2244950"/>
                <a:gd name="connsiteX5-179" fmla="*/ 989591 w 1839727"/>
                <a:gd name="connsiteY5-180" fmla="*/ 1914822 h 2244950"/>
                <a:gd name="connsiteX6-181" fmla="*/ 1354 w 1839727"/>
                <a:gd name="connsiteY6-182" fmla="*/ 2244950 h 2244950"/>
                <a:gd name="connsiteX0-183" fmla="*/ 1354 w 1839727"/>
                <a:gd name="connsiteY0-184" fmla="*/ 2244950 h 2244950"/>
                <a:gd name="connsiteX1-185" fmla="*/ 419041 w 1839727"/>
                <a:gd name="connsiteY1-186" fmla="*/ 1659897 h 2244950"/>
                <a:gd name="connsiteX2-187" fmla="*/ 59258 w 1839727"/>
                <a:gd name="connsiteY2-188" fmla="*/ 499234 h 2244950"/>
                <a:gd name="connsiteX3-189" fmla="*/ 1198690 w 1839727"/>
                <a:gd name="connsiteY3-190" fmla="*/ 34015 h 2244950"/>
                <a:gd name="connsiteX4-191" fmla="*/ 1812094 w 1839727"/>
                <a:gd name="connsiteY4-192" fmla="*/ 1104611 h 2244950"/>
                <a:gd name="connsiteX5-193" fmla="*/ 989591 w 1839727"/>
                <a:gd name="connsiteY5-194" fmla="*/ 1914822 h 2244950"/>
                <a:gd name="connsiteX6-195" fmla="*/ 1354 w 1839727"/>
                <a:gd name="connsiteY6-196" fmla="*/ 2244950 h 2244950"/>
                <a:gd name="connsiteX0-197" fmla="*/ 1877 w 1840250"/>
                <a:gd name="connsiteY0-198" fmla="*/ 2244813 h 2244813"/>
                <a:gd name="connsiteX1-199" fmla="*/ 261068 w 1840250"/>
                <a:gd name="connsiteY1-200" fmla="*/ 1647568 h 2244813"/>
                <a:gd name="connsiteX2-201" fmla="*/ 59781 w 1840250"/>
                <a:gd name="connsiteY2-202" fmla="*/ 499097 h 2244813"/>
                <a:gd name="connsiteX3-203" fmla="*/ 1199213 w 1840250"/>
                <a:gd name="connsiteY3-204" fmla="*/ 33878 h 2244813"/>
                <a:gd name="connsiteX4-205" fmla="*/ 1812617 w 1840250"/>
                <a:gd name="connsiteY4-206" fmla="*/ 1104474 h 2244813"/>
                <a:gd name="connsiteX5-207" fmla="*/ 990114 w 1840250"/>
                <a:gd name="connsiteY5-208" fmla="*/ 1914685 h 2244813"/>
                <a:gd name="connsiteX6-209" fmla="*/ 1877 w 1840250"/>
                <a:gd name="connsiteY6-210" fmla="*/ 2244813 h 2244813"/>
                <a:gd name="connsiteX0-211" fmla="*/ 1594 w 1839967"/>
                <a:gd name="connsiteY0-212" fmla="*/ 2244408 h 2244408"/>
                <a:gd name="connsiteX1-213" fmla="*/ 333937 w 1839967"/>
                <a:gd name="connsiteY1-214" fmla="*/ 1610587 h 2244408"/>
                <a:gd name="connsiteX2-215" fmla="*/ 59498 w 1839967"/>
                <a:gd name="connsiteY2-216" fmla="*/ 498692 h 2244408"/>
                <a:gd name="connsiteX3-217" fmla="*/ 1198930 w 1839967"/>
                <a:gd name="connsiteY3-218" fmla="*/ 33473 h 2244408"/>
                <a:gd name="connsiteX4-219" fmla="*/ 1812334 w 1839967"/>
                <a:gd name="connsiteY4-220" fmla="*/ 1104069 h 2244408"/>
                <a:gd name="connsiteX5-221" fmla="*/ 989831 w 1839967"/>
                <a:gd name="connsiteY5-222" fmla="*/ 1914280 h 2244408"/>
                <a:gd name="connsiteX6-223" fmla="*/ 1594 w 1839967"/>
                <a:gd name="connsiteY6-224" fmla="*/ 2244408 h 2244408"/>
                <a:gd name="connsiteX0-225" fmla="*/ 1594 w 1839967"/>
                <a:gd name="connsiteY0-226" fmla="*/ 2248877 h 2248877"/>
                <a:gd name="connsiteX1-227" fmla="*/ 333937 w 1839967"/>
                <a:gd name="connsiteY1-228" fmla="*/ 1615056 h 2248877"/>
                <a:gd name="connsiteX2-229" fmla="*/ 59498 w 1839967"/>
                <a:gd name="connsiteY2-230" fmla="*/ 503161 h 2248877"/>
                <a:gd name="connsiteX3-231" fmla="*/ 1198930 w 1839967"/>
                <a:gd name="connsiteY3-232" fmla="*/ 37942 h 2248877"/>
                <a:gd name="connsiteX4-233" fmla="*/ 1812334 w 1839967"/>
                <a:gd name="connsiteY4-234" fmla="*/ 1108538 h 2248877"/>
                <a:gd name="connsiteX5-235" fmla="*/ 989831 w 1839967"/>
                <a:gd name="connsiteY5-236" fmla="*/ 1918749 h 2248877"/>
                <a:gd name="connsiteX6-237" fmla="*/ 1594 w 1839967"/>
                <a:gd name="connsiteY6-238" fmla="*/ 2248877 h 2248877"/>
                <a:gd name="connsiteX0-239" fmla="*/ 15912 w 1854285"/>
                <a:gd name="connsiteY0-240" fmla="*/ 2249953 h 2249953"/>
                <a:gd name="connsiteX1-241" fmla="*/ 348255 w 1854285"/>
                <a:gd name="connsiteY1-242" fmla="*/ 1616132 h 2249953"/>
                <a:gd name="connsiteX2-243" fmla="*/ 73816 w 1854285"/>
                <a:gd name="connsiteY2-244" fmla="*/ 504237 h 2249953"/>
                <a:gd name="connsiteX3-245" fmla="*/ 1213248 w 1854285"/>
                <a:gd name="connsiteY3-246" fmla="*/ 39018 h 2249953"/>
                <a:gd name="connsiteX4-247" fmla="*/ 1826652 w 1854285"/>
                <a:gd name="connsiteY4-248" fmla="*/ 1109614 h 2249953"/>
                <a:gd name="connsiteX5-249" fmla="*/ 1004149 w 1854285"/>
                <a:gd name="connsiteY5-250" fmla="*/ 1919825 h 2249953"/>
                <a:gd name="connsiteX6-251" fmla="*/ 15912 w 1854285"/>
                <a:gd name="connsiteY6-252" fmla="*/ 2249953 h 2249953"/>
                <a:gd name="connsiteX0-253" fmla="*/ 54236 w 1892609"/>
                <a:gd name="connsiteY0-254" fmla="*/ 2249953 h 2258715"/>
                <a:gd name="connsiteX1-255" fmla="*/ 386579 w 1892609"/>
                <a:gd name="connsiteY1-256" fmla="*/ 1616132 h 2258715"/>
                <a:gd name="connsiteX2-257" fmla="*/ 112140 w 1892609"/>
                <a:gd name="connsiteY2-258" fmla="*/ 504237 h 2258715"/>
                <a:gd name="connsiteX3-259" fmla="*/ 1251572 w 1892609"/>
                <a:gd name="connsiteY3-260" fmla="*/ 39018 h 2258715"/>
                <a:gd name="connsiteX4-261" fmla="*/ 1864976 w 1892609"/>
                <a:gd name="connsiteY4-262" fmla="*/ 1109614 h 2258715"/>
                <a:gd name="connsiteX5-263" fmla="*/ 54236 w 1892609"/>
                <a:gd name="connsiteY5-264" fmla="*/ 2249953 h 2258715"/>
                <a:gd name="connsiteX0-265" fmla="*/ 54236 w 1892609"/>
                <a:gd name="connsiteY0-266" fmla="*/ 2249953 h 2258715"/>
                <a:gd name="connsiteX1-267" fmla="*/ 386579 w 1892609"/>
                <a:gd name="connsiteY1-268" fmla="*/ 1616132 h 2258715"/>
                <a:gd name="connsiteX2-269" fmla="*/ 112140 w 1892609"/>
                <a:gd name="connsiteY2-270" fmla="*/ 504237 h 2258715"/>
                <a:gd name="connsiteX3-271" fmla="*/ 1251572 w 1892609"/>
                <a:gd name="connsiteY3-272" fmla="*/ 39018 h 2258715"/>
                <a:gd name="connsiteX4-273" fmla="*/ 1864976 w 1892609"/>
                <a:gd name="connsiteY4-274" fmla="*/ 1109614 h 2258715"/>
                <a:gd name="connsiteX5-275" fmla="*/ 54236 w 1892609"/>
                <a:gd name="connsiteY5-276" fmla="*/ 2249953 h 2258715"/>
                <a:gd name="connsiteX0-277" fmla="*/ 52699 w 1891072"/>
                <a:gd name="connsiteY0-278" fmla="*/ 2247434 h 2262382"/>
                <a:gd name="connsiteX1-279" fmla="*/ 409426 w 1891072"/>
                <a:gd name="connsiteY1-280" fmla="*/ 1869645 h 2262382"/>
                <a:gd name="connsiteX2-281" fmla="*/ 110603 w 1891072"/>
                <a:gd name="connsiteY2-282" fmla="*/ 501718 h 2262382"/>
                <a:gd name="connsiteX3-283" fmla="*/ 1250035 w 1891072"/>
                <a:gd name="connsiteY3-284" fmla="*/ 36499 h 2262382"/>
                <a:gd name="connsiteX4-285" fmla="*/ 1863439 w 1891072"/>
                <a:gd name="connsiteY4-286" fmla="*/ 1107095 h 2262382"/>
                <a:gd name="connsiteX5-287" fmla="*/ 52699 w 1891072"/>
                <a:gd name="connsiteY5-288" fmla="*/ 2247434 h 2262382"/>
                <a:gd name="connsiteX0-289" fmla="*/ 57273 w 1895646"/>
                <a:gd name="connsiteY0-290" fmla="*/ 2247434 h 2262382"/>
                <a:gd name="connsiteX1-291" fmla="*/ 414000 w 1895646"/>
                <a:gd name="connsiteY1-292" fmla="*/ 1869645 h 2262382"/>
                <a:gd name="connsiteX2-293" fmla="*/ 115177 w 1895646"/>
                <a:gd name="connsiteY2-294" fmla="*/ 501718 h 2262382"/>
                <a:gd name="connsiteX3-295" fmla="*/ 1254609 w 1895646"/>
                <a:gd name="connsiteY3-296" fmla="*/ 36499 h 2262382"/>
                <a:gd name="connsiteX4-297" fmla="*/ 1868013 w 1895646"/>
                <a:gd name="connsiteY4-298" fmla="*/ 1107095 h 2262382"/>
                <a:gd name="connsiteX5-299" fmla="*/ 57273 w 1895646"/>
                <a:gd name="connsiteY5-300" fmla="*/ 2247434 h 2262382"/>
                <a:gd name="connsiteX0-301" fmla="*/ 62638 w 1901011"/>
                <a:gd name="connsiteY0-302" fmla="*/ 2247434 h 2264531"/>
                <a:gd name="connsiteX1-303" fmla="*/ 419365 w 1901011"/>
                <a:gd name="connsiteY1-304" fmla="*/ 1869645 h 2264531"/>
                <a:gd name="connsiteX2-305" fmla="*/ 120542 w 1901011"/>
                <a:gd name="connsiteY2-306" fmla="*/ 501718 h 2264531"/>
                <a:gd name="connsiteX3-307" fmla="*/ 1259974 w 1901011"/>
                <a:gd name="connsiteY3-308" fmla="*/ 36499 h 2264531"/>
                <a:gd name="connsiteX4-309" fmla="*/ 1873378 w 1901011"/>
                <a:gd name="connsiteY4-310" fmla="*/ 1107095 h 2264531"/>
                <a:gd name="connsiteX5-311" fmla="*/ 62638 w 1901011"/>
                <a:gd name="connsiteY5-312" fmla="*/ 2247434 h 2264531"/>
                <a:gd name="connsiteX0-313" fmla="*/ 62638 w 1901011"/>
                <a:gd name="connsiteY0-314" fmla="*/ 2248136 h 2265233"/>
                <a:gd name="connsiteX1-315" fmla="*/ 419365 w 1901011"/>
                <a:gd name="connsiteY1-316" fmla="*/ 1870347 h 2265233"/>
                <a:gd name="connsiteX2-317" fmla="*/ 120542 w 1901011"/>
                <a:gd name="connsiteY2-318" fmla="*/ 502420 h 2265233"/>
                <a:gd name="connsiteX3-319" fmla="*/ 1259974 w 1901011"/>
                <a:gd name="connsiteY3-320" fmla="*/ 37201 h 2265233"/>
                <a:gd name="connsiteX4-321" fmla="*/ 1873378 w 1901011"/>
                <a:gd name="connsiteY4-322" fmla="*/ 1107797 h 2265233"/>
                <a:gd name="connsiteX5-323" fmla="*/ 62638 w 1901011"/>
                <a:gd name="connsiteY5-324" fmla="*/ 2248136 h 2265233"/>
                <a:gd name="connsiteX0-325" fmla="*/ 81540 w 1919913"/>
                <a:gd name="connsiteY0-326" fmla="*/ 2250068 h 2289000"/>
                <a:gd name="connsiteX1-327" fmla="*/ 267579 w 1919913"/>
                <a:gd name="connsiteY1-328" fmla="*/ 2067351 h 2289000"/>
                <a:gd name="connsiteX2-329" fmla="*/ 139444 w 1919913"/>
                <a:gd name="connsiteY2-330" fmla="*/ 504352 h 2289000"/>
                <a:gd name="connsiteX3-331" fmla="*/ 1278876 w 1919913"/>
                <a:gd name="connsiteY3-332" fmla="*/ 39133 h 2289000"/>
                <a:gd name="connsiteX4-333" fmla="*/ 1892280 w 1919913"/>
                <a:gd name="connsiteY4-334" fmla="*/ 1109729 h 2289000"/>
                <a:gd name="connsiteX5-335" fmla="*/ 81540 w 1919913"/>
                <a:gd name="connsiteY5-336" fmla="*/ 2250068 h 2289000"/>
                <a:gd name="connsiteX0-337" fmla="*/ 78183 w 1916556"/>
                <a:gd name="connsiteY0-338" fmla="*/ 2248386 h 2270343"/>
                <a:gd name="connsiteX1-339" fmla="*/ 288606 w 1916556"/>
                <a:gd name="connsiteY1-340" fmla="*/ 1943749 h 2270343"/>
                <a:gd name="connsiteX2-341" fmla="*/ 136087 w 1916556"/>
                <a:gd name="connsiteY2-342" fmla="*/ 502670 h 2270343"/>
                <a:gd name="connsiteX3-343" fmla="*/ 1275519 w 1916556"/>
                <a:gd name="connsiteY3-344" fmla="*/ 37451 h 2270343"/>
                <a:gd name="connsiteX4-345" fmla="*/ 1888923 w 1916556"/>
                <a:gd name="connsiteY4-346" fmla="*/ 1108047 h 2270343"/>
                <a:gd name="connsiteX5-347" fmla="*/ 78183 w 1916556"/>
                <a:gd name="connsiteY5-348" fmla="*/ 2248386 h 2270343"/>
                <a:gd name="connsiteX0-349" fmla="*/ 78183 w 1916556"/>
                <a:gd name="connsiteY0-350" fmla="*/ 2260654 h 2282611"/>
                <a:gd name="connsiteX1-351" fmla="*/ 288606 w 1916556"/>
                <a:gd name="connsiteY1-352" fmla="*/ 1956017 h 2282611"/>
                <a:gd name="connsiteX2-353" fmla="*/ 136087 w 1916556"/>
                <a:gd name="connsiteY2-354" fmla="*/ 514938 h 2282611"/>
                <a:gd name="connsiteX3-355" fmla="*/ 1275519 w 1916556"/>
                <a:gd name="connsiteY3-356" fmla="*/ 49719 h 2282611"/>
                <a:gd name="connsiteX4-357" fmla="*/ 1888923 w 1916556"/>
                <a:gd name="connsiteY4-358" fmla="*/ 1120315 h 2282611"/>
                <a:gd name="connsiteX5-359" fmla="*/ 78183 w 1916556"/>
                <a:gd name="connsiteY5-360" fmla="*/ 2260654 h 2282611"/>
                <a:gd name="connsiteX0-361" fmla="*/ 78183 w 1916556"/>
                <a:gd name="connsiteY0-362" fmla="*/ 2258363 h 2280320"/>
                <a:gd name="connsiteX1-363" fmla="*/ 288606 w 1916556"/>
                <a:gd name="connsiteY1-364" fmla="*/ 1953726 h 2280320"/>
                <a:gd name="connsiteX2-365" fmla="*/ 136087 w 1916556"/>
                <a:gd name="connsiteY2-366" fmla="*/ 512647 h 2280320"/>
                <a:gd name="connsiteX3-367" fmla="*/ 1275519 w 1916556"/>
                <a:gd name="connsiteY3-368" fmla="*/ 47428 h 2280320"/>
                <a:gd name="connsiteX4-369" fmla="*/ 1888923 w 1916556"/>
                <a:gd name="connsiteY4-370" fmla="*/ 1118024 h 2280320"/>
                <a:gd name="connsiteX5-371" fmla="*/ 78183 w 1916556"/>
                <a:gd name="connsiteY5-372" fmla="*/ 2258363 h 2280320"/>
                <a:gd name="connsiteX0-373" fmla="*/ 78183 w 1916556"/>
                <a:gd name="connsiteY0-374" fmla="*/ 2258363 h 2280320"/>
                <a:gd name="connsiteX1-375" fmla="*/ 288606 w 1916556"/>
                <a:gd name="connsiteY1-376" fmla="*/ 1953726 h 2280320"/>
                <a:gd name="connsiteX2-377" fmla="*/ 136087 w 1916556"/>
                <a:gd name="connsiteY2-378" fmla="*/ 512647 h 2280320"/>
                <a:gd name="connsiteX3-379" fmla="*/ 1275519 w 1916556"/>
                <a:gd name="connsiteY3-380" fmla="*/ 47428 h 2280320"/>
                <a:gd name="connsiteX4-381" fmla="*/ 1888923 w 1916556"/>
                <a:gd name="connsiteY4-382" fmla="*/ 1118024 h 2280320"/>
                <a:gd name="connsiteX5-383" fmla="*/ 78183 w 1916556"/>
                <a:gd name="connsiteY5-384" fmla="*/ 2258363 h 2280320"/>
                <a:gd name="connsiteX0-385" fmla="*/ 78183 w 1916556"/>
                <a:gd name="connsiteY0-386" fmla="*/ 2258363 h 2280320"/>
                <a:gd name="connsiteX1-387" fmla="*/ 288606 w 1916556"/>
                <a:gd name="connsiteY1-388" fmla="*/ 1953726 h 2280320"/>
                <a:gd name="connsiteX2-389" fmla="*/ 136087 w 1916556"/>
                <a:gd name="connsiteY2-390" fmla="*/ 512647 h 2280320"/>
                <a:gd name="connsiteX3-391" fmla="*/ 1275519 w 1916556"/>
                <a:gd name="connsiteY3-392" fmla="*/ 47428 h 2280320"/>
                <a:gd name="connsiteX4-393" fmla="*/ 1888923 w 1916556"/>
                <a:gd name="connsiteY4-394" fmla="*/ 1118024 h 2280320"/>
                <a:gd name="connsiteX5-395" fmla="*/ 78183 w 1916556"/>
                <a:gd name="connsiteY5-396" fmla="*/ 2258363 h 2280320"/>
                <a:gd name="connsiteX0-397" fmla="*/ 87139 w 1925512"/>
                <a:gd name="connsiteY0-398" fmla="*/ 2248386 h 2270343"/>
                <a:gd name="connsiteX1-399" fmla="*/ 236602 w 1925512"/>
                <a:gd name="connsiteY1-400" fmla="*/ 1943749 h 2270343"/>
                <a:gd name="connsiteX2-401" fmla="*/ 145043 w 1925512"/>
                <a:gd name="connsiteY2-402" fmla="*/ 502670 h 2270343"/>
                <a:gd name="connsiteX3-403" fmla="*/ 1284475 w 1925512"/>
                <a:gd name="connsiteY3-404" fmla="*/ 37451 h 2270343"/>
                <a:gd name="connsiteX4-405" fmla="*/ 1897879 w 1925512"/>
                <a:gd name="connsiteY4-406" fmla="*/ 1108047 h 2270343"/>
                <a:gd name="connsiteX5-407" fmla="*/ 87139 w 1925512"/>
                <a:gd name="connsiteY5-408" fmla="*/ 2248386 h 2270343"/>
                <a:gd name="connsiteX0-409" fmla="*/ 87139 w 1925512"/>
                <a:gd name="connsiteY0-410" fmla="*/ 2247961 h 2269918"/>
                <a:gd name="connsiteX1-411" fmla="*/ 236602 w 1925512"/>
                <a:gd name="connsiteY1-412" fmla="*/ 1943324 h 2269918"/>
                <a:gd name="connsiteX2-413" fmla="*/ 145043 w 1925512"/>
                <a:gd name="connsiteY2-414" fmla="*/ 502245 h 2269918"/>
                <a:gd name="connsiteX3-415" fmla="*/ 1284475 w 1925512"/>
                <a:gd name="connsiteY3-416" fmla="*/ 37026 h 2269918"/>
                <a:gd name="connsiteX4-417" fmla="*/ 1897879 w 1925512"/>
                <a:gd name="connsiteY4-418" fmla="*/ 1107622 h 2269918"/>
                <a:gd name="connsiteX5-419" fmla="*/ 87139 w 1925512"/>
                <a:gd name="connsiteY5-420" fmla="*/ 2247961 h 2269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925512" h="2269918">
                  <a:moveTo>
                    <a:pt x="87139" y="2247961"/>
                  </a:moveTo>
                  <a:cubicBezTo>
                    <a:pt x="-159260" y="2332381"/>
                    <a:pt x="190375" y="2161125"/>
                    <a:pt x="236602" y="1943324"/>
                  </a:cubicBezTo>
                  <a:cubicBezTo>
                    <a:pt x="282829" y="1725523"/>
                    <a:pt x="-200291" y="1088185"/>
                    <a:pt x="145043" y="502245"/>
                  </a:cubicBezTo>
                  <a:cubicBezTo>
                    <a:pt x="329127" y="189903"/>
                    <a:pt x="837017" y="-105966"/>
                    <a:pt x="1284475" y="37026"/>
                  </a:cubicBezTo>
                  <a:cubicBezTo>
                    <a:pt x="1748229" y="185226"/>
                    <a:pt x="2015389" y="651508"/>
                    <a:pt x="1897879" y="1107622"/>
                  </a:cubicBezTo>
                  <a:cubicBezTo>
                    <a:pt x="1539827" y="2232015"/>
                    <a:pt x="333538" y="2163541"/>
                    <a:pt x="87139" y="2247961"/>
                  </a:cubicBezTo>
                  <a:close/>
                </a:path>
              </a:pathLst>
            </a:custGeom>
            <a:gradFill flip="none" rotWithShape="1">
              <a:gsLst>
                <a:gs pos="0">
                  <a:srgbClr val="1F497D">
                    <a:lumMod val="60000"/>
                    <a:lumOff val="40000"/>
                    <a:shade val="30000"/>
                    <a:satMod val="115000"/>
                  </a:srgbClr>
                </a:gs>
                <a:gs pos="50000">
                  <a:srgbClr val="1F497D">
                    <a:lumMod val="60000"/>
                    <a:lumOff val="40000"/>
                    <a:shade val="67500"/>
                    <a:satMod val="115000"/>
                  </a:srgbClr>
                </a:gs>
                <a:gs pos="100000">
                  <a:srgbClr val="1F497D">
                    <a:lumMod val="60000"/>
                    <a:lumOff val="40000"/>
                    <a:shade val="100000"/>
                    <a:satMod val="115000"/>
                  </a:srgbClr>
                </a:gs>
              </a:gsLst>
              <a:lin ang="13500000" scaled="1"/>
              <a:tileRect/>
            </a:gradFill>
            <a:ln w="2540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4" name="TextBox 73"/>
            <p:cNvSpPr txBox="1"/>
            <p:nvPr/>
          </p:nvSpPr>
          <p:spPr>
            <a:xfrm>
              <a:off x="5228896" y="1625459"/>
              <a:ext cx="1212237" cy="485347"/>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endPar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79" name="TextBox 78"/>
            <p:cNvSpPr txBox="1"/>
            <p:nvPr/>
          </p:nvSpPr>
          <p:spPr>
            <a:xfrm>
              <a:off x="2688494" y="2721399"/>
              <a:ext cx="2733674" cy="67409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1" i="0" u="none" strike="noStrike" kern="0" cap="none" spc="0" normalizeH="0" baseline="0" noProof="0" dirty="0" smtClean="0">
                  <a:ln>
                    <a:noFill/>
                  </a:ln>
                  <a:solidFill>
                    <a:sysClr val="window" lastClr="FFFFFF"/>
                  </a:solidFill>
                  <a:effectLst/>
                  <a:uLnTx/>
                  <a:uFillTx/>
                  <a:latin typeface="Arial Black" panose="020B0A04020102020204" pitchFamily="34" charset="0"/>
                  <a:ea typeface="微软雅黑" panose="020B0503020204020204" pitchFamily="34" charset="-122"/>
                </a:rPr>
                <a:t>招投标知识</a:t>
              </a:r>
              <a:endParaRPr kumimoji="0" lang="zh-CN" altLang="en-US" sz="24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endParaRPr>
            </a:p>
          </p:txBody>
        </p:sp>
        <p:sp>
          <p:nvSpPr>
            <p:cNvPr id="81" name="TextBox 80"/>
            <p:cNvSpPr txBox="1"/>
            <p:nvPr/>
          </p:nvSpPr>
          <p:spPr>
            <a:xfrm>
              <a:off x="3342284" y="2354445"/>
              <a:ext cx="1516647" cy="485347"/>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endPar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20" name="TextBox 19"/>
          <p:cNvSpPr txBox="1"/>
          <p:nvPr/>
        </p:nvSpPr>
        <p:spPr>
          <a:xfrm>
            <a:off x="3275856" y="1273324"/>
            <a:ext cx="144016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1" i="0" u="none" strike="noStrike" kern="0" cap="none" spc="0" normalizeH="0" baseline="0" noProof="0" dirty="0" smtClean="0">
                <a:ln>
                  <a:noFill/>
                </a:ln>
                <a:solidFill>
                  <a:sysClr val="window" lastClr="FFFFFF"/>
                </a:solidFill>
                <a:effectLst/>
                <a:uLnTx/>
                <a:uFillTx/>
                <a:latin typeface="Arial Black" panose="020B0A04020102020204" pitchFamily="34" charset="0"/>
                <a:ea typeface="微软雅黑" panose="020B0503020204020204" pitchFamily="34" charset="-122"/>
              </a:rPr>
              <a:t>专业水平</a:t>
            </a:r>
            <a:endParaRPr kumimoji="0" lang="zh-CN" altLang="en-US" sz="24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endParaRPr>
          </a:p>
        </p:txBody>
      </p:sp>
      <p:sp>
        <p:nvSpPr>
          <p:cNvPr id="21" name="TextBox 20"/>
          <p:cNvSpPr txBox="1"/>
          <p:nvPr/>
        </p:nvSpPr>
        <p:spPr>
          <a:xfrm>
            <a:off x="683568" y="3289548"/>
            <a:ext cx="1584176"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1" i="0" u="none" strike="noStrike" kern="0" cap="none" spc="0" normalizeH="0" baseline="0" noProof="0" dirty="0" smtClean="0">
                <a:ln>
                  <a:noFill/>
                </a:ln>
                <a:solidFill>
                  <a:sysClr val="window" lastClr="FFFFFF"/>
                </a:solidFill>
                <a:effectLst/>
                <a:uLnTx/>
                <a:uFillTx/>
                <a:latin typeface="Arial Black" panose="020B0A04020102020204" pitchFamily="34" charset="0"/>
                <a:ea typeface="微软雅黑" panose="020B0503020204020204" pitchFamily="34" charset="-122"/>
              </a:rPr>
              <a:t>遵纪守法</a:t>
            </a:r>
            <a:endParaRPr kumimoji="0" lang="zh-CN" altLang="en-US" sz="24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endParaRPr>
          </a:p>
        </p:txBody>
      </p:sp>
      <p:sp>
        <p:nvSpPr>
          <p:cNvPr id="22" name="TextBox 21"/>
          <p:cNvSpPr txBox="1"/>
          <p:nvPr/>
        </p:nvSpPr>
        <p:spPr>
          <a:xfrm>
            <a:off x="2915816" y="2785492"/>
            <a:ext cx="1872208"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1" i="0" u="none" strike="noStrike" kern="0" cap="none" spc="0" normalizeH="0" baseline="0" noProof="0" dirty="0" smtClean="0">
                <a:ln>
                  <a:noFill/>
                </a:ln>
                <a:solidFill>
                  <a:sysClr val="window" lastClr="FFFFFF"/>
                </a:solidFill>
                <a:effectLst/>
                <a:uLnTx/>
                <a:uFillTx/>
                <a:latin typeface="Arial Black" panose="020B0A04020102020204" pitchFamily="34" charset="0"/>
                <a:ea typeface="微软雅黑" panose="020B0503020204020204" pitchFamily="34" charset="-122"/>
              </a:rPr>
              <a:t>职业道德</a:t>
            </a:r>
            <a:endParaRPr kumimoji="0" lang="zh-CN" altLang="en-US" sz="24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endParaRPr>
          </a:p>
        </p:txBody>
      </p:sp>
      <p:sp>
        <p:nvSpPr>
          <p:cNvPr id="14" name="TextBox 13"/>
          <p:cNvSpPr txBox="1"/>
          <p:nvPr/>
        </p:nvSpPr>
        <p:spPr>
          <a:xfrm>
            <a:off x="5076056" y="1201316"/>
            <a:ext cx="3528392" cy="923330"/>
          </a:xfrm>
          <a:prstGeom prst="rect">
            <a:avLst/>
          </a:prstGeom>
          <a:noFill/>
        </p:spPr>
        <p:txBody>
          <a:bodyPr wrap="square" rtlCol="0">
            <a:spAutoFit/>
          </a:bodyPr>
          <a:lstStyle/>
          <a:p>
            <a:pPr algn="just"/>
            <a:r>
              <a:rPr lang="en-US" altLang="zh-CN" dirty="0" smtClean="0">
                <a:solidFill>
                  <a:schemeClr val="bg1"/>
                </a:solidFill>
              </a:rPr>
              <a:t>《</a:t>
            </a:r>
            <a:r>
              <a:rPr lang="zh-CN" altLang="en-US" dirty="0" smtClean="0">
                <a:solidFill>
                  <a:schemeClr val="bg1"/>
                </a:solidFill>
              </a:rPr>
              <a:t>招标投标法</a:t>
            </a:r>
            <a:r>
              <a:rPr lang="en-US" altLang="zh-CN" dirty="0" smtClean="0">
                <a:solidFill>
                  <a:schemeClr val="bg1"/>
                </a:solidFill>
              </a:rPr>
              <a:t>》</a:t>
            </a:r>
            <a:r>
              <a:rPr lang="zh-CN" altLang="en-US" dirty="0" smtClean="0">
                <a:solidFill>
                  <a:schemeClr val="bg1"/>
                </a:solidFill>
              </a:rPr>
              <a:t>第四十四条规定：评标委员会成员应当客观、公正地履行职务，遵守</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rPr>
              <a:t>职业道德</a:t>
            </a:r>
            <a:r>
              <a:rPr lang="en-US" altLang="zh-CN" dirty="0" smtClean="0">
                <a:solidFill>
                  <a:schemeClr val="bg1"/>
                </a:solidFill>
              </a:rPr>
              <a:t>……</a:t>
            </a:r>
            <a:endParaRPr lang="zh-CN" altLang="en-US" dirty="0">
              <a:solidFill>
                <a:schemeClr val="bg1"/>
              </a:solidFill>
            </a:endParaRPr>
          </a:p>
        </p:txBody>
      </p:sp>
      <p:sp>
        <p:nvSpPr>
          <p:cNvPr id="15" name="TextBox 14"/>
          <p:cNvSpPr txBox="1"/>
          <p:nvPr/>
        </p:nvSpPr>
        <p:spPr>
          <a:xfrm>
            <a:off x="251520" y="985292"/>
            <a:ext cx="1152128" cy="369332"/>
          </a:xfrm>
          <a:prstGeom prst="rect">
            <a:avLst/>
          </a:prstGeom>
          <a:noFill/>
        </p:spPr>
        <p:txBody>
          <a:bodyPr wrap="square" rtlCol="0">
            <a:spAutoFit/>
          </a:bodyPr>
          <a:lstStyle/>
          <a:p>
            <a:r>
              <a:rPr lang="zh-CN" altLang="en-US" dirty="0" smtClean="0">
                <a:solidFill>
                  <a:schemeClr val="bg1"/>
                </a:solidFill>
              </a:rPr>
              <a:t>评标质量</a:t>
            </a:r>
            <a:endParaRPr lang="zh-CN" altLang="en-US" dirty="0">
              <a:solidFill>
                <a:schemeClr val="bg1"/>
              </a:solidFill>
            </a:endParaRPr>
          </a:p>
        </p:txBody>
      </p:sp>
      <p:sp>
        <p:nvSpPr>
          <p:cNvPr id="17" name="左箭头 16"/>
          <p:cNvSpPr/>
          <p:nvPr/>
        </p:nvSpPr>
        <p:spPr>
          <a:xfrm>
            <a:off x="1331640" y="1057300"/>
            <a:ext cx="864096" cy="21602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2195736" y="985292"/>
            <a:ext cx="1152128" cy="369332"/>
          </a:xfrm>
          <a:prstGeom prst="rect">
            <a:avLst/>
          </a:prstGeom>
          <a:noFill/>
        </p:spPr>
        <p:txBody>
          <a:bodyPr wrap="square" rtlCol="0">
            <a:spAutoFit/>
          </a:bodyPr>
          <a:lstStyle/>
          <a:p>
            <a:r>
              <a:rPr lang="zh-CN" altLang="en-US" dirty="0" smtClean="0">
                <a:solidFill>
                  <a:schemeClr val="bg1"/>
                </a:solidFill>
              </a:rPr>
              <a:t>综合素质</a:t>
            </a:r>
            <a:endParaRPr lang="zh-CN" altLang="en-US" dirty="0">
              <a:solidFill>
                <a:schemeClr val="bg1"/>
              </a:solidFill>
            </a:endParaRPr>
          </a:p>
        </p:txBody>
      </p:sp>
      <p:sp>
        <p:nvSpPr>
          <p:cNvPr id="19" name="TextBox 18"/>
          <p:cNvSpPr txBox="1"/>
          <p:nvPr/>
        </p:nvSpPr>
        <p:spPr>
          <a:xfrm>
            <a:off x="5868144" y="2569468"/>
            <a:ext cx="720080" cy="369332"/>
          </a:xfrm>
          <a:prstGeom prst="rect">
            <a:avLst/>
          </a:prstGeom>
          <a:noFill/>
        </p:spPr>
        <p:txBody>
          <a:bodyPr wrap="square" rtlCol="0">
            <a:spAutoFit/>
          </a:bodyPr>
          <a:lstStyle/>
          <a:p>
            <a:r>
              <a:rPr lang="zh-CN" altLang="en-US" dirty="0" smtClean="0">
                <a:solidFill>
                  <a:schemeClr val="bg1"/>
                </a:solidFill>
              </a:rPr>
              <a:t>他律</a:t>
            </a:r>
            <a:endParaRPr lang="zh-CN" altLang="en-US" dirty="0">
              <a:solidFill>
                <a:schemeClr val="bg1"/>
              </a:solidFill>
            </a:endParaRPr>
          </a:p>
        </p:txBody>
      </p:sp>
      <p:sp>
        <p:nvSpPr>
          <p:cNvPr id="23" name="TextBox 22"/>
          <p:cNvSpPr txBox="1"/>
          <p:nvPr/>
        </p:nvSpPr>
        <p:spPr>
          <a:xfrm>
            <a:off x="7092280" y="2569468"/>
            <a:ext cx="720080" cy="369332"/>
          </a:xfrm>
          <a:prstGeom prst="rect">
            <a:avLst/>
          </a:prstGeom>
          <a:noFill/>
        </p:spPr>
        <p:txBody>
          <a:bodyPr wrap="square" rtlCol="0">
            <a:spAutoFit/>
          </a:bodyPr>
          <a:lstStyle/>
          <a:p>
            <a:r>
              <a:rPr lang="zh-CN" altLang="en-US" dirty="0" smtClean="0">
                <a:solidFill>
                  <a:schemeClr val="bg1"/>
                </a:solidFill>
              </a:rPr>
              <a:t>自律</a:t>
            </a:r>
            <a:endParaRPr lang="zh-CN" altLang="en-US" dirty="0">
              <a:solidFill>
                <a:schemeClr val="bg1"/>
              </a:solidFill>
            </a:endParaRPr>
          </a:p>
        </p:txBody>
      </p:sp>
      <p:cxnSp>
        <p:nvCxnSpPr>
          <p:cNvPr id="25" name="直接连接符 24"/>
          <p:cNvCxnSpPr/>
          <p:nvPr/>
        </p:nvCxnSpPr>
        <p:spPr>
          <a:xfrm>
            <a:off x="5796136" y="2569468"/>
            <a:ext cx="244827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上箭头 25"/>
          <p:cNvSpPr/>
          <p:nvPr/>
        </p:nvSpPr>
        <p:spPr>
          <a:xfrm>
            <a:off x="7236296" y="2065412"/>
            <a:ext cx="288032" cy="504056"/>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下箭头 27"/>
          <p:cNvSpPr/>
          <p:nvPr/>
        </p:nvSpPr>
        <p:spPr>
          <a:xfrm>
            <a:off x="7290224" y="2930097"/>
            <a:ext cx="216024" cy="57606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7020272" y="3649588"/>
            <a:ext cx="1008112" cy="369332"/>
          </a:xfrm>
          <a:prstGeom prst="rect">
            <a:avLst/>
          </a:prstGeom>
          <a:noFill/>
        </p:spPr>
        <p:txBody>
          <a:bodyPr wrap="square" rtlCol="0">
            <a:spAutoFit/>
          </a:bodyPr>
          <a:lstStyle/>
          <a:p>
            <a:r>
              <a:rPr lang="zh-CN" altLang="en-US" dirty="0" smtClean="0">
                <a:solidFill>
                  <a:schemeClr val="bg1"/>
                </a:solidFill>
              </a:rPr>
              <a:t>责任心</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（六）评标专家</a:t>
            </a: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的自我管理</a:t>
            </a:r>
            <a:endPar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83568" y="769270"/>
            <a:ext cx="7488832" cy="3416320"/>
          </a:xfrm>
          <a:prstGeom prst="rect">
            <a:avLst/>
          </a:prstGeom>
          <a:noFill/>
        </p:spPr>
        <p:txBody>
          <a:bodyPr wrap="square" rtlCol="0">
            <a:spAutoFit/>
          </a:bodyPr>
          <a:lstStyle/>
          <a:p>
            <a:endParaRPr lang="en-US" altLang="zh-CN" dirty="0" smtClean="0">
              <a:solidFill>
                <a:schemeClr val="bg1"/>
              </a:solidFill>
            </a:endParaRPr>
          </a:p>
          <a:p>
            <a:r>
              <a:rPr lang="zh-CN" altLang="en-US" dirty="0" smtClean="0">
                <a:solidFill>
                  <a:schemeClr val="bg1"/>
                </a:solidFill>
              </a:rPr>
              <a:t>没有责任心的表现：</a:t>
            </a:r>
            <a:endParaRPr lang="zh-CN" altLang="en-US" dirty="0" smtClean="0">
              <a:solidFill>
                <a:schemeClr val="bg1"/>
              </a:solidFill>
            </a:endParaRPr>
          </a:p>
          <a:p>
            <a:endParaRPr lang="en-US" altLang="zh-CN" dirty="0" smtClean="0">
              <a:solidFill>
                <a:schemeClr val="bg1"/>
              </a:solidFill>
            </a:endParaRPr>
          </a:p>
          <a:p>
            <a:r>
              <a:rPr lang="zh-CN" altLang="en-US" dirty="0" smtClean="0">
                <a:solidFill>
                  <a:schemeClr val="bg1"/>
                </a:solidFill>
              </a:rPr>
              <a:t>一是</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敷衍了事</a:t>
            </a:r>
            <a:r>
              <a:rPr lang="zh-CN" altLang="en-US" dirty="0" smtClean="0">
                <a:solidFill>
                  <a:schemeClr val="bg1"/>
                </a:solidFill>
              </a:rPr>
              <a:t>。</a:t>
            </a:r>
            <a:endParaRPr lang="zh-CN" altLang="en-US" dirty="0" smtClean="0">
              <a:solidFill>
                <a:schemeClr val="bg1"/>
              </a:solidFill>
            </a:endParaRPr>
          </a:p>
          <a:p>
            <a:endParaRPr lang="en-US" altLang="zh-CN" dirty="0" smtClean="0">
              <a:solidFill>
                <a:schemeClr val="bg1"/>
              </a:solidFill>
            </a:endParaRPr>
          </a:p>
          <a:p>
            <a:r>
              <a:rPr lang="zh-CN" altLang="en-US" dirty="0" smtClean="0">
                <a:solidFill>
                  <a:schemeClr val="bg1"/>
                </a:solidFill>
              </a:rPr>
              <a:t>二是</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避实击虚</a:t>
            </a:r>
            <a:r>
              <a:rPr lang="zh-CN" altLang="en-US" dirty="0" smtClean="0">
                <a:solidFill>
                  <a:schemeClr val="bg1"/>
                </a:solidFill>
              </a:rPr>
              <a:t>。</a:t>
            </a:r>
            <a:endParaRPr lang="zh-CN" altLang="en-US" dirty="0" smtClean="0">
              <a:solidFill>
                <a:schemeClr val="bg1"/>
              </a:solidFill>
            </a:endParaRPr>
          </a:p>
          <a:p>
            <a:endParaRPr lang="en-US" altLang="zh-CN" dirty="0" smtClean="0">
              <a:solidFill>
                <a:schemeClr val="bg1"/>
              </a:solidFill>
            </a:endParaRPr>
          </a:p>
          <a:p>
            <a:r>
              <a:rPr lang="zh-CN" altLang="en-US" dirty="0" smtClean="0">
                <a:solidFill>
                  <a:schemeClr val="bg1"/>
                </a:solidFill>
              </a:rPr>
              <a:t>三是</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趋炎附势</a:t>
            </a:r>
            <a:r>
              <a:rPr lang="zh-CN" altLang="en-US" dirty="0" smtClean="0">
                <a:solidFill>
                  <a:schemeClr val="bg1"/>
                </a:solidFill>
              </a:rPr>
              <a:t>。</a:t>
            </a:r>
            <a:endParaRPr lang="en-US" altLang="zh-CN" dirty="0" smtClean="0">
              <a:solidFill>
                <a:schemeClr val="bg1"/>
              </a:solidFill>
            </a:endParaRPr>
          </a:p>
          <a:p>
            <a:endParaRPr lang="en-US" altLang="zh-CN" dirty="0">
              <a:solidFill>
                <a:schemeClr val="bg1"/>
              </a:solidFill>
            </a:endParaRPr>
          </a:p>
          <a:p>
            <a:r>
              <a:rPr lang="zh-CN" altLang="zh-CN" dirty="0">
                <a:solidFill>
                  <a:schemeClr val="bg1"/>
                </a:solidFill>
              </a:rPr>
              <a:t>四是</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徇私舞弊</a:t>
            </a:r>
            <a:r>
              <a:rPr lang="zh-CN" altLang="en-US" dirty="0" smtClean="0">
                <a:solidFill>
                  <a:schemeClr val="bg1"/>
                </a:solidFill>
              </a:rPr>
              <a:t>。</a:t>
            </a:r>
            <a:endParaRPr lang="zh-CN" altLang="en-US" dirty="0">
              <a:solidFill>
                <a:schemeClr val="bg1"/>
              </a:solidFill>
            </a:endParaRPr>
          </a:p>
          <a:p>
            <a:endParaRPr lang="en-US" altLang="zh-CN" dirty="0" smtClean="0">
              <a:solidFill>
                <a:schemeClr val="bg1"/>
              </a:solidFill>
            </a:endParaRPr>
          </a:p>
          <a:p>
            <a:endParaRPr lang="zh-CN" altLang="en-US" dirty="0" smtClean="0">
              <a:solidFill>
                <a:schemeClr val="bg1"/>
              </a:solidFill>
            </a:endParaRPr>
          </a:p>
        </p:txBody>
      </p:sp>
      <p:grpSp>
        <p:nvGrpSpPr>
          <p:cNvPr id="5" name="组合 4"/>
          <p:cNvGrpSpPr/>
          <p:nvPr/>
        </p:nvGrpSpPr>
        <p:grpSpPr>
          <a:xfrm>
            <a:off x="2460249" y="1599652"/>
            <a:ext cx="5483226" cy="3145718"/>
            <a:chOff x="359989" y="861663"/>
            <a:chExt cx="5483226" cy="3145718"/>
          </a:xfrm>
        </p:grpSpPr>
        <p:sp>
          <p:nvSpPr>
            <p:cNvPr id="6" name="Text Box 2"/>
            <p:cNvSpPr txBox="1">
              <a:spLocks noChangeArrowheads="1"/>
            </p:cNvSpPr>
            <p:nvPr/>
          </p:nvSpPr>
          <p:spPr bwMode="auto">
            <a:xfrm>
              <a:off x="2926977" y="2824163"/>
              <a:ext cx="1539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000" b="1" i="1" smtClean="0">
                <a:solidFill>
                  <a:prstClr val="black"/>
                </a:solidFill>
                <a:ea typeface="仿宋_GB2312" pitchFamily="49" charset="-122"/>
              </a:endParaRPr>
            </a:p>
          </p:txBody>
        </p:sp>
        <p:sp>
          <p:nvSpPr>
            <p:cNvPr id="7" name="矩形 5"/>
            <p:cNvSpPr/>
            <p:nvPr/>
          </p:nvSpPr>
          <p:spPr>
            <a:xfrm>
              <a:off x="1983062" y="861663"/>
              <a:ext cx="1667374" cy="3139452"/>
            </a:xfrm>
            <a:custGeom>
              <a:avLst/>
              <a:gdLst>
                <a:gd name="connsiteX0" fmla="*/ 0 w 2160240"/>
                <a:gd name="connsiteY0" fmla="*/ 0 h 3416004"/>
                <a:gd name="connsiteX1" fmla="*/ 2160240 w 2160240"/>
                <a:gd name="connsiteY1" fmla="*/ 0 h 3416004"/>
                <a:gd name="connsiteX2" fmla="*/ 2160240 w 2160240"/>
                <a:gd name="connsiteY2" fmla="*/ 3416004 h 3416004"/>
                <a:gd name="connsiteX3" fmla="*/ 0 w 2160240"/>
                <a:gd name="connsiteY3" fmla="*/ 3416004 h 3416004"/>
                <a:gd name="connsiteX4" fmla="*/ 0 w 2160240"/>
                <a:gd name="connsiteY4" fmla="*/ 0 h 3416004"/>
                <a:gd name="connsiteX0-1" fmla="*/ 0 w 2172597"/>
                <a:gd name="connsiteY0-2" fmla="*/ 0 h 3416004"/>
                <a:gd name="connsiteX1-3" fmla="*/ 2172597 w 2172597"/>
                <a:gd name="connsiteY1-4" fmla="*/ 333633 h 3416004"/>
                <a:gd name="connsiteX2-5" fmla="*/ 2160240 w 2172597"/>
                <a:gd name="connsiteY2-6" fmla="*/ 3416004 h 3416004"/>
                <a:gd name="connsiteX3-7" fmla="*/ 0 w 2172597"/>
                <a:gd name="connsiteY3-8" fmla="*/ 3416004 h 3416004"/>
                <a:gd name="connsiteX4-9" fmla="*/ 0 w 2172597"/>
                <a:gd name="connsiteY4-10" fmla="*/ 0 h 3416004"/>
                <a:gd name="connsiteX0-11" fmla="*/ 0 w 2172597"/>
                <a:gd name="connsiteY0-12" fmla="*/ 0 h 3416004"/>
                <a:gd name="connsiteX1-13" fmla="*/ 2172597 w 2172597"/>
                <a:gd name="connsiteY1-14" fmla="*/ 333633 h 3416004"/>
                <a:gd name="connsiteX2-15" fmla="*/ 2172596 w 2172597"/>
                <a:gd name="connsiteY2-16" fmla="*/ 2983517 h 3416004"/>
                <a:gd name="connsiteX3-17" fmla="*/ 0 w 2172597"/>
                <a:gd name="connsiteY3-18" fmla="*/ 3416004 h 3416004"/>
                <a:gd name="connsiteX4-19" fmla="*/ 0 w 2172597"/>
                <a:gd name="connsiteY4-20" fmla="*/ 0 h 3416004"/>
                <a:gd name="connsiteX0-21" fmla="*/ 0 w 2172597"/>
                <a:gd name="connsiteY0-22" fmla="*/ 0 h 3416004"/>
                <a:gd name="connsiteX1-23" fmla="*/ 2172597 w 2172597"/>
                <a:gd name="connsiteY1-24" fmla="*/ 333633 h 3416004"/>
                <a:gd name="connsiteX2-25" fmla="*/ 1814250 w 2172597"/>
                <a:gd name="connsiteY2-26" fmla="*/ 3008230 h 3416004"/>
                <a:gd name="connsiteX3-27" fmla="*/ 0 w 2172597"/>
                <a:gd name="connsiteY3-28" fmla="*/ 3416004 h 3416004"/>
                <a:gd name="connsiteX4-29" fmla="*/ 0 w 2172597"/>
                <a:gd name="connsiteY4-30" fmla="*/ 0 h 3416004"/>
                <a:gd name="connsiteX0-31" fmla="*/ 0 w 1851322"/>
                <a:gd name="connsiteY0-32" fmla="*/ 0 h 3416004"/>
                <a:gd name="connsiteX1-33" fmla="*/ 1851322 w 1851322"/>
                <a:gd name="connsiteY1-34" fmla="*/ 308919 h 3416004"/>
                <a:gd name="connsiteX2-35" fmla="*/ 1814250 w 1851322"/>
                <a:gd name="connsiteY2-36" fmla="*/ 3008230 h 3416004"/>
                <a:gd name="connsiteX3-37" fmla="*/ 0 w 1851322"/>
                <a:gd name="connsiteY3-38" fmla="*/ 3416004 h 3416004"/>
                <a:gd name="connsiteX4-39" fmla="*/ 0 w 1851322"/>
                <a:gd name="connsiteY4-40" fmla="*/ 0 h 3416004"/>
                <a:gd name="connsiteX0-41" fmla="*/ 0 w 1814252"/>
                <a:gd name="connsiteY0-42" fmla="*/ 0 h 3416004"/>
                <a:gd name="connsiteX1-43" fmla="*/ 1814252 w 1814252"/>
                <a:gd name="connsiteY1-44" fmla="*/ 321276 h 3416004"/>
                <a:gd name="connsiteX2-45" fmla="*/ 1814250 w 1814252"/>
                <a:gd name="connsiteY2-46" fmla="*/ 3008230 h 3416004"/>
                <a:gd name="connsiteX3-47" fmla="*/ 0 w 1814252"/>
                <a:gd name="connsiteY3-48" fmla="*/ 3416004 h 3416004"/>
                <a:gd name="connsiteX4-49" fmla="*/ 0 w 1814252"/>
                <a:gd name="connsiteY4-50" fmla="*/ 0 h 34160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4252" h="3416004">
                  <a:moveTo>
                    <a:pt x="0" y="0"/>
                  </a:moveTo>
                  <a:lnTo>
                    <a:pt x="1814252" y="321276"/>
                  </a:lnTo>
                  <a:cubicBezTo>
                    <a:pt x="1814252" y="1204571"/>
                    <a:pt x="1814250" y="2124935"/>
                    <a:pt x="1814250" y="3008230"/>
                  </a:cubicBezTo>
                  <a:lnTo>
                    <a:pt x="0" y="3416004"/>
                  </a:lnTo>
                  <a:lnTo>
                    <a:pt x="0" y="0"/>
                  </a:lnTo>
                  <a:close/>
                </a:path>
              </a:pathLst>
            </a:custGeom>
            <a:gradFill flip="none" rotWithShape="1">
              <a:gsLst>
                <a:gs pos="0">
                  <a:sysClr val="window" lastClr="FFFFFF">
                    <a:lumMod val="65000"/>
                  </a:sysClr>
                </a:gs>
                <a:gs pos="100000">
                  <a:sysClr val="window" lastClr="FFFFFF">
                    <a:lumMod val="95000"/>
                  </a:sysClr>
                </a:gs>
                <a:gs pos="55000">
                  <a:sysClr val="window" lastClr="FFFFFF">
                    <a:lumMod val="85000"/>
                  </a:sysClr>
                </a:gs>
              </a:gsLst>
              <a:lin ang="16200000" scaled="1"/>
              <a:tileRect/>
            </a:gradFill>
            <a:ln w="25400" cap="flat" cmpd="sng" algn="ctr">
              <a:noFill/>
              <a:prstDash val="solid"/>
            </a:ln>
            <a:effectLst/>
            <a:sp3d prstMaterial="matte"/>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8" name="矩形 7"/>
            <p:cNvSpPr/>
            <p:nvPr/>
          </p:nvSpPr>
          <p:spPr>
            <a:xfrm>
              <a:off x="2817440" y="2495550"/>
              <a:ext cx="307975" cy="1052513"/>
            </a:xfrm>
            <a:prstGeom prst="rect">
              <a:avLst/>
            </a:prstGeom>
            <a:gradFill>
              <a:gsLst>
                <a:gs pos="0">
                  <a:sysClr val="windowText" lastClr="000000">
                    <a:alpha val="50000"/>
                  </a:sysClr>
                </a:gs>
                <a:gs pos="87000">
                  <a:sysClr val="window" lastClr="FFFFFF">
                    <a:alpha val="0"/>
                  </a:sysClr>
                </a:gs>
              </a:gsLst>
              <a:lin ang="5400000" scaled="0"/>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9" name="右箭头 1"/>
            <p:cNvSpPr/>
            <p:nvPr/>
          </p:nvSpPr>
          <p:spPr>
            <a:xfrm rot="20832865">
              <a:off x="359989" y="1431925"/>
              <a:ext cx="5219701" cy="2125663"/>
            </a:xfrm>
            <a:custGeom>
              <a:avLst/>
              <a:gdLst/>
              <a:ahLst/>
              <a:cxnLst/>
              <a:rect l="l" t="t" r="r" b="b"/>
              <a:pathLst>
                <a:path w="5680224" h="2312897">
                  <a:moveTo>
                    <a:pt x="1493657" y="1010955"/>
                  </a:moveTo>
                  <a:lnTo>
                    <a:pt x="1434086" y="1273463"/>
                  </a:lnTo>
                  <a:lnTo>
                    <a:pt x="0" y="1156300"/>
                  </a:lnTo>
                  <a:lnTo>
                    <a:pt x="12204" y="1156596"/>
                  </a:lnTo>
                  <a:close/>
                  <a:moveTo>
                    <a:pt x="3924196" y="0"/>
                  </a:moveTo>
                  <a:lnTo>
                    <a:pt x="5680224" y="1120299"/>
                  </a:lnTo>
                  <a:lnTo>
                    <a:pt x="3924196" y="2312897"/>
                  </a:lnTo>
                  <a:lnTo>
                    <a:pt x="4424565" y="1517782"/>
                  </a:lnTo>
                  <a:lnTo>
                    <a:pt x="2852765" y="1389368"/>
                  </a:lnTo>
                  <a:cubicBezTo>
                    <a:pt x="2845727" y="1390995"/>
                    <a:pt x="2838572" y="1390760"/>
                    <a:pt x="2831389" y="1389906"/>
                  </a:cubicBezTo>
                  <a:lnTo>
                    <a:pt x="2819121" y="1386619"/>
                  </a:lnTo>
                  <a:lnTo>
                    <a:pt x="2788448" y="1384113"/>
                  </a:lnTo>
                  <a:lnTo>
                    <a:pt x="2790082" y="1376914"/>
                  </a:lnTo>
                  <a:cubicBezTo>
                    <a:pt x="2714731" y="1340933"/>
                    <a:pt x="2668650" y="1232861"/>
                    <a:pt x="2682986" y="1112243"/>
                  </a:cubicBezTo>
                  <a:cubicBezTo>
                    <a:pt x="2699818" y="970636"/>
                    <a:pt x="2793549" y="865360"/>
                    <a:pt x="2892341" y="877102"/>
                  </a:cubicBezTo>
                  <a:lnTo>
                    <a:pt x="2902864" y="879922"/>
                  </a:lnTo>
                  <a:lnTo>
                    <a:pt x="2904606" y="872245"/>
                  </a:lnTo>
                  <a:lnTo>
                    <a:pt x="4424565" y="722818"/>
                  </a:lnTo>
                  <a:close/>
                </a:path>
              </a:pathLst>
            </a:custGeom>
            <a:gradFill flip="none" rotWithShape="1">
              <a:gsLst>
                <a:gs pos="0">
                  <a:srgbClr val="03D4A8"/>
                </a:gs>
                <a:gs pos="25000">
                  <a:srgbClr val="21D6E0"/>
                </a:gs>
                <a:gs pos="75000">
                  <a:srgbClr val="0087E6"/>
                </a:gs>
                <a:gs pos="100000">
                  <a:srgbClr val="005CBF"/>
                </a:gs>
              </a:gsLst>
              <a:lin ang="10800000" scaled="0"/>
              <a:tileRect/>
            </a:gra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0" name="任意多边形 9"/>
            <p:cNvSpPr/>
            <p:nvPr/>
          </p:nvSpPr>
          <p:spPr>
            <a:xfrm rot="20832865">
              <a:off x="3784227" y="1016000"/>
              <a:ext cx="1838325" cy="1063625"/>
            </a:xfrm>
            <a:custGeom>
              <a:avLst/>
              <a:gdLst>
                <a:gd name="connsiteX0" fmla="*/ 0 w 2305318"/>
                <a:gd name="connsiteY0" fmla="*/ 0 h 1242812"/>
                <a:gd name="connsiteX1" fmla="*/ 2028422 w 2305318"/>
                <a:gd name="connsiteY1" fmla="*/ 1223493 h 1242812"/>
                <a:gd name="connsiteX2" fmla="*/ 2305318 w 2305318"/>
                <a:gd name="connsiteY2" fmla="*/ 1242812 h 1242812"/>
                <a:gd name="connsiteX3" fmla="*/ 0 w 2305318"/>
                <a:gd name="connsiteY3" fmla="*/ 0 h 1242812"/>
              </a:gdLst>
              <a:ahLst/>
              <a:cxnLst>
                <a:cxn ang="0">
                  <a:pos x="connsiteX0" y="connsiteY0"/>
                </a:cxn>
                <a:cxn ang="0">
                  <a:pos x="connsiteX1" y="connsiteY1"/>
                </a:cxn>
                <a:cxn ang="0">
                  <a:pos x="connsiteX2" y="connsiteY2"/>
                </a:cxn>
                <a:cxn ang="0">
                  <a:pos x="connsiteX3" y="connsiteY3"/>
                </a:cxn>
              </a:cxnLst>
              <a:rect l="l" t="t" r="r" b="b"/>
              <a:pathLst>
                <a:path w="2305318" h="1242812">
                  <a:moveTo>
                    <a:pt x="0" y="0"/>
                  </a:moveTo>
                  <a:lnTo>
                    <a:pt x="2028422" y="1223493"/>
                  </a:lnTo>
                  <a:lnTo>
                    <a:pt x="2305318" y="1242812"/>
                  </a:lnTo>
                  <a:lnTo>
                    <a:pt x="0" y="0"/>
                  </a:lnTo>
                  <a:close/>
                </a:path>
              </a:pathLst>
            </a:custGeom>
            <a:gradFill flip="none" rotWithShape="1">
              <a:gsLst>
                <a:gs pos="0">
                  <a:srgbClr val="03D4A8"/>
                </a:gs>
                <a:gs pos="25000">
                  <a:srgbClr val="21D6E0"/>
                </a:gs>
                <a:gs pos="75000">
                  <a:srgbClr val="0087E6"/>
                </a:gs>
                <a:gs pos="100000">
                  <a:srgbClr val="005CBF"/>
                </a:gs>
              </a:gsLst>
              <a:lin ang="5400000" scaled="0"/>
              <a:tileRect/>
            </a:gra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1" name="任意多边形 10"/>
            <p:cNvSpPr/>
            <p:nvPr/>
          </p:nvSpPr>
          <p:spPr>
            <a:xfrm rot="20832865">
              <a:off x="4055690" y="2025650"/>
              <a:ext cx="1787525" cy="1076325"/>
            </a:xfrm>
            <a:custGeom>
              <a:avLst/>
              <a:gdLst>
                <a:gd name="connsiteX0" fmla="*/ 1964028 w 2240924"/>
                <a:gd name="connsiteY0" fmla="*/ 0 h 1249251"/>
                <a:gd name="connsiteX1" fmla="*/ 2240924 w 2240924"/>
                <a:gd name="connsiteY1" fmla="*/ 25758 h 1249251"/>
                <a:gd name="connsiteX2" fmla="*/ 0 w 2240924"/>
                <a:gd name="connsiteY2" fmla="*/ 1249251 h 1249251"/>
                <a:gd name="connsiteX3" fmla="*/ 1964028 w 2240924"/>
                <a:gd name="connsiteY3" fmla="*/ 0 h 1249251"/>
              </a:gdLst>
              <a:ahLst/>
              <a:cxnLst>
                <a:cxn ang="0">
                  <a:pos x="connsiteX0" y="connsiteY0"/>
                </a:cxn>
                <a:cxn ang="0">
                  <a:pos x="connsiteX1" y="connsiteY1"/>
                </a:cxn>
                <a:cxn ang="0">
                  <a:pos x="connsiteX2" y="connsiteY2"/>
                </a:cxn>
                <a:cxn ang="0">
                  <a:pos x="connsiteX3" y="connsiteY3"/>
                </a:cxn>
              </a:cxnLst>
              <a:rect l="l" t="t" r="r" b="b"/>
              <a:pathLst>
                <a:path w="2240924" h="1249251">
                  <a:moveTo>
                    <a:pt x="1964028" y="0"/>
                  </a:moveTo>
                  <a:lnTo>
                    <a:pt x="2240924" y="25758"/>
                  </a:lnTo>
                  <a:lnTo>
                    <a:pt x="0" y="1249251"/>
                  </a:lnTo>
                  <a:lnTo>
                    <a:pt x="1964028" y="0"/>
                  </a:lnTo>
                  <a:close/>
                </a:path>
              </a:pathLst>
            </a:custGeom>
            <a:gradFill flip="none" rotWithShape="1">
              <a:gsLst>
                <a:gs pos="0">
                  <a:srgbClr val="03D4A8"/>
                </a:gs>
                <a:gs pos="25000">
                  <a:srgbClr val="21D6E0"/>
                </a:gs>
                <a:gs pos="75000">
                  <a:srgbClr val="0087E6"/>
                </a:gs>
                <a:gs pos="100000">
                  <a:srgbClr val="005CBF"/>
                </a:gs>
              </a:gsLst>
              <a:lin ang="5400000" scaled="0"/>
              <a:tileRect/>
            </a:gra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2" name="任意多边形 11"/>
            <p:cNvSpPr/>
            <p:nvPr/>
          </p:nvSpPr>
          <p:spPr>
            <a:xfrm>
              <a:off x="1747754" y="861663"/>
              <a:ext cx="259020" cy="3145718"/>
            </a:xfrm>
            <a:custGeom>
              <a:avLst/>
              <a:gdLst>
                <a:gd name="connsiteX0" fmla="*/ 284206 w 284206"/>
                <a:gd name="connsiteY0" fmla="*/ 0 h 3422822"/>
                <a:gd name="connsiteX1" fmla="*/ 0 w 284206"/>
                <a:gd name="connsiteY1" fmla="*/ 74140 h 3422822"/>
                <a:gd name="connsiteX2" fmla="*/ 0 w 284206"/>
                <a:gd name="connsiteY2" fmla="*/ 3311611 h 3422822"/>
                <a:gd name="connsiteX3" fmla="*/ 271849 w 284206"/>
                <a:gd name="connsiteY3" fmla="*/ 3422822 h 3422822"/>
                <a:gd name="connsiteX4" fmla="*/ 284206 w 284206"/>
                <a:gd name="connsiteY4" fmla="*/ 0 h 3422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206" h="3422822">
                  <a:moveTo>
                    <a:pt x="284206" y="0"/>
                  </a:moveTo>
                  <a:lnTo>
                    <a:pt x="0" y="74140"/>
                  </a:lnTo>
                  <a:lnTo>
                    <a:pt x="0" y="3311611"/>
                  </a:lnTo>
                  <a:lnTo>
                    <a:pt x="271849" y="3422822"/>
                  </a:lnTo>
                  <a:lnTo>
                    <a:pt x="284206" y="0"/>
                  </a:lnTo>
                  <a:close/>
                </a:path>
              </a:pathLst>
            </a:custGeom>
            <a:gradFill flip="none" rotWithShape="1">
              <a:gsLst>
                <a:gs pos="0">
                  <a:sysClr val="window" lastClr="FFFFFF">
                    <a:lumMod val="65000"/>
                  </a:sysClr>
                </a:gs>
                <a:gs pos="100000">
                  <a:sysClr val="window" lastClr="FFFFFF">
                    <a:lumMod val="95000"/>
                  </a:sysClr>
                </a:gs>
                <a:gs pos="55000">
                  <a:sysClr val="window" lastClr="FFFFFF">
                    <a:lumMod val="85000"/>
                  </a:sysClr>
                </a:gs>
              </a:gsLst>
              <a:lin ang="5400000" scaled="1"/>
              <a:tileRect/>
            </a:gradFill>
            <a:ln w="25400" cap="flat" cmpd="sng" algn="ctr">
              <a:noFill/>
              <a:prstDash val="solid"/>
            </a:ln>
            <a:effectLst/>
            <a:sp3d prstMaterial="matte"/>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3" name="TextBox 11"/>
            <p:cNvSpPr txBox="1">
              <a:spLocks noChangeArrowheads="1"/>
            </p:cNvSpPr>
            <p:nvPr/>
          </p:nvSpPr>
          <p:spPr bwMode="auto">
            <a:xfrm rot="20855908" flipH="1">
              <a:off x="3577852" y="1837244"/>
              <a:ext cx="1604963" cy="584775"/>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3200" b="1" kern="0" dirty="0" smtClean="0">
                  <a:solidFill>
                    <a:prstClr val="white"/>
                  </a:solidFill>
                  <a:latin typeface="微软雅黑" panose="020B0503020204020204" pitchFamily="34" charset="-122"/>
                  <a:ea typeface="微软雅黑" panose="020B0503020204020204" pitchFamily="34" charset="-122"/>
                </a:rPr>
                <a:t>责任心</a:t>
              </a:r>
              <a:endParaRPr lang="en-US" altLang="zh-CN" sz="3200" b="1" kern="0" dirty="0" smtClean="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6" y="285732"/>
            <a:ext cx="1210588" cy="40011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培训提纲</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97" name="圆角矩形 96"/>
          <p:cNvSpPr/>
          <p:nvPr/>
        </p:nvSpPr>
        <p:spPr>
          <a:xfrm>
            <a:off x="643255" y="831850"/>
            <a:ext cx="7858125" cy="4158615"/>
          </a:xfrm>
          <a:prstGeom prst="roundRect">
            <a:avLst>
              <a:gd name="adj" fmla="val 4401"/>
            </a:avLst>
          </a:prstGeom>
          <a:solidFill>
            <a:schemeClr val="bg1">
              <a:alpha val="70000"/>
            </a:schemeClr>
          </a:solidFill>
          <a:ln w="571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spcBef>
                <a:spcPts val="0"/>
              </a:spcBef>
              <a:spcAft>
                <a:spcPts val="0"/>
              </a:spcAft>
              <a:defRPr/>
            </a:pPr>
            <a:r>
              <a:rPr lang="en-US" altLang="zh-CN" sz="1800" b="0"/>
              <a:t>1</a:t>
            </a:r>
            <a:endParaRPr lang="zh-CN" altLang="en-US" sz="1800" b="0" dirty="0"/>
          </a:p>
        </p:txBody>
      </p:sp>
      <p:sp>
        <p:nvSpPr>
          <p:cNvPr id="15364" name="AutoShape 5"/>
          <p:cNvSpPr>
            <a:spLocks noChangeArrowheads="1"/>
          </p:cNvSpPr>
          <p:nvPr/>
        </p:nvSpPr>
        <p:spPr bwMode="auto">
          <a:xfrm>
            <a:off x="1181735" y="1046480"/>
            <a:ext cx="7065645" cy="3729355"/>
          </a:xfrm>
          <a:prstGeom prst="roundRect">
            <a:avLst>
              <a:gd name="adj" fmla="val 42329"/>
            </a:avLst>
          </a:prstGeom>
          <a:solidFill>
            <a:srgbClr val="F2F2F2"/>
          </a:solidFill>
          <a:ln w="19050">
            <a:solidFill>
              <a:srgbClr val="7F7F7F"/>
            </a:solidFill>
            <a:round/>
          </a:ln>
        </p:spPr>
        <p:txBody>
          <a:bodyPr wrap="none" anchor="ctr"/>
          <a:p>
            <a:pPr algn="ctr"/>
            <a:endParaRPr lang="zh-CN" altLang="en-US" sz="1800" b="0">
              <a:solidFill>
                <a:schemeClr val="tx1"/>
              </a:solidFill>
              <a:latin typeface="Arial" panose="020B0604020202020204" pitchFamily="34" charset="0"/>
              <a:ea typeface="宋体" panose="02010600030101010101" pitchFamily="2" charset="-122"/>
            </a:endParaRPr>
          </a:p>
        </p:txBody>
      </p:sp>
      <p:sp>
        <p:nvSpPr>
          <p:cNvPr id="100" name="Text Box 23"/>
          <p:cNvSpPr txBox="1">
            <a:spLocks noChangeArrowheads="1"/>
          </p:cNvSpPr>
          <p:nvPr/>
        </p:nvSpPr>
        <p:spPr bwMode="auto">
          <a:xfrm>
            <a:off x="1181735" y="1699260"/>
            <a:ext cx="6781800" cy="2122805"/>
          </a:xfrm>
          <a:prstGeom prst="rect">
            <a:avLst/>
          </a:prstGeom>
          <a:noFill/>
          <a:ln w="9525">
            <a:noFill/>
            <a:miter lim="800000"/>
          </a:ln>
        </p:spPr>
        <p:txBody>
          <a:bodyPr wrap="square">
            <a:spAutoFit/>
            <a:scene3d>
              <a:camera prst="orthographicFront"/>
              <a:lightRig rig="threePt" dir="t"/>
            </a:scene3d>
          </a:bodyPr>
          <a:p>
            <a:pPr marL="457200" indent="-457200" eaLnBrk="0" hangingPunct="0"/>
            <a:endParaRPr lang="zh-CN" altLang="en-US" sz="2000" dirty="0">
              <a:solidFill>
                <a:schemeClr val="accent4"/>
              </a:solidFill>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第二部 </a:t>
            </a:r>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招标与评标有关基本知识</a:t>
            </a:r>
            <a:endParaRPr lang="zh-CN" altLang="en-US" sz="28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marL="457200" indent="-457200" algn="ctr"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p:txBody>
      </p:sp>
      <p:sp>
        <p:nvSpPr>
          <p:cNvPr id="111" name="Text Box 23"/>
          <p:cNvSpPr txBox="1">
            <a:spLocks noChangeArrowheads="1"/>
          </p:cNvSpPr>
          <p:nvPr/>
        </p:nvSpPr>
        <p:spPr bwMode="auto">
          <a:xfrm>
            <a:off x="1607820" y="4591685"/>
            <a:ext cx="6416040" cy="398780"/>
          </a:xfrm>
          <a:prstGeom prst="rect">
            <a:avLst/>
          </a:prstGeom>
          <a:noFill/>
          <a:ln w="9525">
            <a:noFill/>
            <a:miter lim="800000"/>
          </a:ln>
        </p:spPr>
        <p:txBody>
          <a:bodyPr wrap="square">
            <a:spAutoFit/>
          </a:bodyPr>
          <a:p>
            <a:pPr marL="457200" indent="-457200" eaLnBrk="0" hangingPunct="0"/>
            <a:r>
              <a:rPr lang="en-US" altLang="zh-CN" sz="2000" dirty="0">
                <a:solidFill>
                  <a:srgbClr val="0066CC"/>
                </a:solidFill>
                <a:latin typeface="黑体" panose="02010609060101010101" pitchFamily="2" charset="-122"/>
              </a:rPr>
              <a:t>   </a:t>
            </a:r>
            <a:endParaRPr lang="zh-CN" altLang="en-US" sz="2000" dirty="0">
              <a:solidFill>
                <a:srgbClr val="0066CC"/>
              </a:solidFill>
              <a:latin typeface="黑体" panose="02010609060101010101"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176059"/>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20450" y="745899"/>
            <a:ext cx="7488832" cy="3830955"/>
          </a:xfrm>
          <a:prstGeom prst="rect">
            <a:avLst/>
          </a:prstGeom>
          <a:noFill/>
        </p:spPr>
        <p:txBody>
          <a:bodyPr wrap="square" rtlCol="0">
            <a:spAutoFit/>
          </a:bodyPr>
          <a:lstStyle/>
          <a:p>
            <a:pPr algn="l" fontAlgn="auto">
              <a:lnSpc>
                <a:spcPct val="150000"/>
              </a:lnSpc>
              <a:buClrTx/>
              <a:buSz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一、招标投标基本概念</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ct val="150000"/>
              </a:lnSpc>
              <a:buClrTx/>
              <a:buSzTx/>
              <a:buNone/>
            </a:pPr>
            <a:r>
              <a:rPr lang="zh-CN" altLang="en-US" dirty="0" smtClean="0">
                <a:solidFill>
                  <a:schemeClr val="bg1"/>
                </a:solidFill>
                <a:sym typeface="+mn-ea"/>
              </a:rPr>
              <a:t>        1、</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招标定义</a:t>
            </a:r>
            <a:r>
              <a:rPr lang="zh-CN" altLang="en-US" dirty="0" smtClean="0">
                <a:solidFill>
                  <a:schemeClr val="bg1"/>
                </a:solidFill>
                <a:sym typeface="+mn-ea"/>
              </a:rPr>
              <a:t>：所谓招标投标，是指招标人对货物、工程和服务采用</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事先公布条件和要求</a:t>
            </a:r>
            <a:r>
              <a:rPr lang="zh-CN" altLang="en-US" dirty="0" smtClean="0">
                <a:solidFill>
                  <a:schemeClr val="bg1"/>
                </a:solidFill>
                <a:sym typeface="+mn-ea"/>
              </a:rPr>
              <a:t>，众多投标人参加</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竞争</a:t>
            </a:r>
            <a:r>
              <a:rPr lang="zh-CN" altLang="en-US" dirty="0" smtClean="0">
                <a:solidFill>
                  <a:schemeClr val="bg1"/>
                </a:solidFill>
                <a:sym typeface="+mn-ea"/>
              </a:rPr>
              <a:t>，招标人按</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规定程序和标准选择</a:t>
            </a:r>
            <a:r>
              <a:rPr lang="zh-CN" altLang="en-US" dirty="0" smtClean="0">
                <a:solidFill>
                  <a:schemeClr val="bg1"/>
                </a:solidFill>
                <a:sym typeface="+mn-ea"/>
              </a:rPr>
              <a:t>中标人的活动。</a:t>
            </a:r>
            <a:endParaRPr lang="zh-CN" altLang="en-US" dirty="0" smtClean="0">
              <a:solidFill>
                <a:schemeClr val="bg1"/>
              </a:solidFill>
            </a:endParaRPr>
          </a:p>
          <a:p>
            <a:pPr algn="l" fontAlgn="auto">
              <a:lnSpc>
                <a:spcPct val="150000"/>
              </a:lnSpc>
              <a:buClrTx/>
              <a:buSzTx/>
              <a:buNone/>
            </a:pPr>
            <a:r>
              <a:rPr lang="zh-CN" altLang="en-US" dirty="0" smtClean="0">
                <a:solidFill>
                  <a:schemeClr val="bg1"/>
                </a:solidFill>
                <a:sym typeface="+mn-ea"/>
              </a:rPr>
              <a:t>        从</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经济范畴</a:t>
            </a:r>
            <a:r>
              <a:rPr lang="zh-CN" altLang="en-US" dirty="0" smtClean="0">
                <a:solidFill>
                  <a:schemeClr val="bg1"/>
                </a:solidFill>
                <a:sym typeface="+mn-ea"/>
              </a:rPr>
              <a:t>理解招标投标，就是一种</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有序竞争</a:t>
            </a:r>
            <a:r>
              <a:rPr lang="zh-CN" altLang="en-US" dirty="0" smtClean="0">
                <a:solidFill>
                  <a:schemeClr val="bg1"/>
                </a:solidFill>
                <a:sym typeface="+mn-ea"/>
              </a:rPr>
              <a:t>的交易方式。招标投标活动是一把双刃剑。</a:t>
            </a:r>
            <a:endParaRPr lang="zh-CN" altLang="en-US" dirty="0" smtClean="0">
              <a:solidFill>
                <a:schemeClr val="bg1"/>
              </a:solidFill>
            </a:endParaRPr>
          </a:p>
          <a:p>
            <a:pPr algn="l" fontAlgn="auto">
              <a:lnSpc>
                <a:spcPct val="150000"/>
              </a:lnSpc>
              <a:buClrTx/>
              <a:buSzTx/>
              <a:buNone/>
            </a:pPr>
            <a:r>
              <a:rPr lang="zh-CN" altLang="en-US" dirty="0" smtClean="0">
                <a:solidFill>
                  <a:schemeClr val="bg1"/>
                </a:solidFill>
                <a:sym typeface="+mn-ea"/>
              </a:rPr>
              <a:t>       从</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法律范畴</a:t>
            </a:r>
            <a:r>
              <a:rPr lang="zh-CN" altLang="en-US" dirty="0" smtClean="0">
                <a:solidFill>
                  <a:schemeClr val="bg1"/>
                </a:solidFill>
                <a:sym typeface="+mn-ea"/>
              </a:rPr>
              <a:t>来理解招投标是一个</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要约合同</a:t>
            </a:r>
            <a:r>
              <a:rPr lang="zh-CN" altLang="en-US" dirty="0" smtClean="0">
                <a:solidFill>
                  <a:schemeClr val="bg1"/>
                </a:solidFill>
                <a:sym typeface="+mn-ea"/>
              </a:rPr>
              <a:t>形成的过程：招标公告、招标文件是</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要约邀请</a:t>
            </a:r>
            <a:r>
              <a:rPr lang="zh-CN" altLang="en-US" dirty="0" smtClean="0">
                <a:solidFill>
                  <a:schemeClr val="bg1"/>
                </a:solidFill>
                <a:sym typeface="+mn-ea"/>
              </a:rPr>
              <a:t>(合同法第十五条）；投标文件是</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要约</a:t>
            </a:r>
            <a:r>
              <a:rPr lang="zh-CN" altLang="en-US" dirty="0" smtClean="0">
                <a:solidFill>
                  <a:schemeClr val="bg1"/>
                </a:solidFill>
                <a:sym typeface="+mn-ea"/>
              </a:rPr>
              <a:t>；   中标通知书是对要约认可的</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承诺</a:t>
            </a:r>
            <a:r>
              <a:rPr lang="zh-CN" altLang="en-US" dirty="0" smtClean="0">
                <a:solidFill>
                  <a:schemeClr val="bg1"/>
                </a:solidFill>
                <a:sym typeface="+mn-ea"/>
              </a:rPr>
              <a:t>。</a:t>
            </a:r>
            <a:endParaRPr lang="zh-CN" alt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69650" y="677319"/>
            <a:ext cx="7488832" cy="4661535"/>
          </a:xfrm>
          <a:prstGeom prst="rect">
            <a:avLst/>
          </a:prstGeom>
          <a:noFill/>
        </p:spPr>
        <p:txBody>
          <a:bodyPr wrap="square" rtlCol="0">
            <a:spAutoFit/>
          </a:bodyPr>
          <a:lstStyle/>
          <a:p>
            <a:pPr fontAlgn="auto">
              <a:lnSpc>
                <a:spcPct val="15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2、招标的目的：</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en-US" dirty="0" smtClean="0">
                <a:solidFill>
                  <a:schemeClr val="bg1"/>
                </a:solidFill>
                <a:sym typeface="+mn-ea"/>
              </a:rPr>
              <a:t>    实现“标的”生命周期内货币的最大值。选择一个好队伍、好产品;签订一份好合同，两者缺一不可。</a:t>
            </a:r>
            <a:endParaRPr lang="zh-CN" altLang="en-US" dirty="0" smtClean="0">
              <a:solidFill>
                <a:schemeClr val="bg1"/>
              </a:solidFill>
            </a:endParaRPr>
          </a:p>
          <a:p>
            <a:pPr fontAlgn="auto">
              <a:lnSpc>
                <a:spcPct val="15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3、招标活动遵循的原则：</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en-US" dirty="0" smtClean="0">
                <a:solidFill>
                  <a:schemeClr val="bg1"/>
                </a:solidFill>
                <a:sym typeface="+mn-ea"/>
              </a:rPr>
              <a:t>      公开、公平、公正、诚实信用。 </a:t>
            </a:r>
            <a:endParaRPr lang="zh-CN" altLang="en-US" dirty="0" smtClean="0">
              <a:solidFill>
                <a:schemeClr val="bg1"/>
              </a:solidFill>
            </a:endParaRPr>
          </a:p>
          <a:p>
            <a:pPr fontAlgn="auto">
              <a:lnSpc>
                <a:spcPct val="15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4、当前的主要问题：</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en-US" dirty="0" smtClean="0">
                <a:solidFill>
                  <a:schemeClr val="bg1"/>
                </a:solidFill>
                <a:sym typeface="+mn-ea"/>
              </a:rPr>
              <a:t>   1）招标的目的片面；</a:t>
            </a:r>
            <a:endParaRPr lang="zh-CN" altLang="en-US" dirty="0" smtClean="0">
              <a:solidFill>
                <a:schemeClr val="bg1"/>
              </a:solidFill>
            </a:endParaRPr>
          </a:p>
          <a:p>
            <a:pPr fontAlgn="auto">
              <a:lnSpc>
                <a:spcPct val="150000"/>
              </a:lnSpc>
              <a:buNone/>
            </a:pPr>
            <a:r>
              <a:rPr lang="zh-CN" altLang="en-US" dirty="0" smtClean="0">
                <a:solidFill>
                  <a:schemeClr val="bg1"/>
                </a:solidFill>
                <a:sym typeface="+mn-ea"/>
              </a:rPr>
              <a:t>   2）招标的目的严重扭曲；</a:t>
            </a:r>
            <a:endParaRPr lang="zh-CN" altLang="en-US" dirty="0" smtClean="0">
              <a:solidFill>
                <a:schemeClr val="bg1"/>
              </a:solidFill>
            </a:endParaRPr>
          </a:p>
          <a:p>
            <a:pPr fontAlgn="auto">
              <a:lnSpc>
                <a:spcPct val="150000"/>
              </a:lnSpc>
              <a:buNone/>
            </a:pPr>
            <a:r>
              <a:rPr lang="zh-CN" altLang="en-US" dirty="0" smtClean="0">
                <a:solidFill>
                  <a:schemeClr val="bg1"/>
                </a:solidFill>
                <a:sym typeface="+mn-ea"/>
              </a:rPr>
              <a:t>   3）社会诚信度偏低。</a:t>
            </a:r>
            <a:endParaRPr lang="zh-CN" altLang="en-US" dirty="0" smtClean="0">
              <a:solidFill>
                <a:schemeClr val="bg1"/>
              </a:solidFill>
            </a:endParaRPr>
          </a:p>
          <a:p>
            <a:pPr algn="l" fontAlgn="auto">
              <a:lnSpc>
                <a:spcPct val="15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5、招标投标的基本程序：</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en-US" dirty="0" smtClean="0">
                <a:solidFill>
                  <a:schemeClr val="bg1"/>
                </a:solidFill>
                <a:sym typeface="+mn-ea"/>
              </a:rPr>
              <a:t>    招标—投标—开标—评标—定标—签订合同。</a:t>
            </a:r>
            <a:endParaRPr lang="zh-CN" alt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35360" y="591594"/>
            <a:ext cx="7488832" cy="3830955"/>
          </a:xfrm>
          <a:prstGeom prst="rect">
            <a:avLst/>
          </a:prstGeom>
          <a:noFill/>
        </p:spPr>
        <p:txBody>
          <a:bodyPr wrap="square" rtlCol="0">
            <a:spAutoFit/>
          </a:bodyPr>
          <a:lstStyle/>
          <a:p>
            <a:pPr algn="l" eaLnBrk="1" hangingPunct="1">
              <a:lnSpc>
                <a:spcPct val="15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二、评标的有关概念</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eaLnBrk="1" hangingPunct="1">
              <a:lnSpc>
                <a:spcPct val="15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1、评标的定义：</a:t>
            </a:r>
            <a:r>
              <a:rPr lang="zh-CN" altLang="en-US" dirty="0" smtClean="0">
                <a:solidFill>
                  <a:schemeClr val="bg1"/>
                </a:solidFill>
                <a:sym typeface="+mn-ea"/>
              </a:rPr>
              <a:t> 评标是依据招标文件的规定和要求，对投标文件所进行的审查、评议和比较、确定中标人候选人的过程；是保证招标成功并实现选择一个好队伍、选择一个好产品;签订一份好合同的最重要环节。</a:t>
            </a:r>
            <a:endParaRPr lang="zh-CN" altLang="en-US" dirty="0" smtClean="0">
              <a:solidFill>
                <a:schemeClr val="bg1"/>
              </a:solidFill>
            </a:endParaRPr>
          </a:p>
          <a:p>
            <a:pPr algn="l" fontAlgn="auto">
              <a:lnSpc>
                <a:spcPct val="15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2、评标活动遵循的原则：</a:t>
            </a:r>
            <a:r>
              <a:rPr lang="zh-CN" altLang="en-US" dirty="0" smtClean="0">
                <a:solidFill>
                  <a:schemeClr val="bg1"/>
                </a:solidFill>
                <a:sym typeface="+mn-ea"/>
              </a:rPr>
              <a:t>公平（竞争机会平等）、公正（标准一致）、科学（方法客观、严谨、可行）、择优（等价择优、等质择廉）。 </a:t>
            </a:r>
            <a:endParaRPr lang="zh-CN" altLang="en-US" dirty="0" smtClean="0">
              <a:solidFill>
                <a:schemeClr val="bg1"/>
              </a:solidFill>
              <a:sym typeface="+mn-ea"/>
            </a:endParaRPr>
          </a:p>
          <a:p>
            <a:pPr algn="l" fontAlgn="auto">
              <a:lnSpc>
                <a:spcPct val="15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3、评标活动的特点：（1）独立性：</a:t>
            </a:r>
            <a:r>
              <a:rPr lang="zh-CN" altLang="en-US" dirty="0" smtClean="0">
                <a:solidFill>
                  <a:schemeClr val="bg1"/>
                </a:solidFill>
                <a:sym typeface="+mn-ea"/>
              </a:rPr>
              <a:t>评标活动依法进行，任何单位和个人不得非法干预或者影响评标过程和结果。</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2）保密性：</a:t>
            </a:r>
            <a:r>
              <a:rPr lang="zh-CN" altLang="en-US" dirty="0" smtClean="0">
                <a:solidFill>
                  <a:schemeClr val="bg1"/>
                </a:solidFill>
                <a:sym typeface="+mn-ea"/>
              </a:rPr>
              <a:t>招标人应当采取必要措施，保证评标活动在严格保密的情况下进行。 </a:t>
            </a:r>
            <a:endParaRPr lang="zh-CN" alt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35360" y="591594"/>
            <a:ext cx="7488832" cy="5187315"/>
          </a:xfrm>
          <a:prstGeom prst="rect">
            <a:avLst/>
          </a:prstGeom>
          <a:noFill/>
        </p:spPr>
        <p:txBody>
          <a:bodyPr wrap="square" rtlCol="0">
            <a:spAutoFit/>
          </a:bodyPr>
          <a:lstStyle/>
          <a:p>
            <a:pPr algn="l" eaLnBrk="1" hangingPunct="1">
              <a:lnSpc>
                <a:spcPct val="150000"/>
              </a:lnSpc>
              <a:buClrTx/>
              <a:buSzTx/>
              <a:buFontTx/>
              <a:buNone/>
            </a:pPr>
            <a:r>
              <a:rPr lang="en-US" altLang="zh-CN">
                <a:solidFill>
                  <a:srgbClr val="008000"/>
                </a:solidFill>
                <a:latin typeface="黑体" panose="02010609060101010101" pitchFamily="2" charset="-122"/>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4、评标质量取决于：</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algn="l" eaLnBrk="1" hangingPunct="1">
              <a:lnSpc>
                <a:spcPct val="15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（1）标的物清晰、明确  ；</a:t>
            </a:r>
            <a:endParaRPr lang="zh-CN" altLang="en-US" dirty="0" smtClean="0">
              <a:solidFill>
                <a:schemeClr val="bg1"/>
              </a:solidFill>
              <a:sym typeface="+mn-ea"/>
            </a:endParaRPr>
          </a:p>
          <a:p>
            <a:pPr algn="l" eaLnBrk="1" hangingPunct="1">
              <a:lnSpc>
                <a:spcPct val="150000"/>
              </a:lnSpc>
              <a:buClrTx/>
              <a:buSzTx/>
              <a:buFontTx/>
              <a:buNone/>
            </a:pPr>
            <a:r>
              <a:rPr lang="zh-CN" altLang="en-US" dirty="0" smtClean="0">
                <a:solidFill>
                  <a:schemeClr val="bg1"/>
                </a:solidFill>
                <a:sym typeface="+mn-ea"/>
              </a:rPr>
              <a:t>     （2）招标文件（特别是评标办法）科学、严谨；</a:t>
            </a:r>
            <a:endParaRPr lang="zh-CN" altLang="en-US" dirty="0" smtClean="0">
              <a:solidFill>
                <a:schemeClr val="bg1"/>
              </a:solidFill>
              <a:sym typeface="+mn-ea"/>
            </a:endParaRPr>
          </a:p>
          <a:p>
            <a:pPr algn="l" eaLnBrk="1" hangingPunct="1">
              <a:lnSpc>
                <a:spcPct val="150000"/>
              </a:lnSpc>
              <a:buClrTx/>
              <a:buSzTx/>
              <a:buFontTx/>
              <a:buNone/>
            </a:pPr>
            <a:r>
              <a:rPr lang="zh-CN" altLang="en-US" dirty="0" smtClean="0">
                <a:solidFill>
                  <a:schemeClr val="bg1"/>
                </a:solidFill>
                <a:sym typeface="+mn-ea"/>
              </a:rPr>
              <a:t>     （ 3）评委综合素质； </a:t>
            </a:r>
            <a:endParaRPr lang="zh-CN" altLang="en-US" dirty="0" smtClean="0">
              <a:solidFill>
                <a:schemeClr val="bg1"/>
              </a:solidFill>
              <a:sym typeface="+mn-ea"/>
            </a:endParaRPr>
          </a:p>
          <a:p>
            <a:pPr algn="l" eaLnBrk="1" hangingPunct="1">
              <a:lnSpc>
                <a:spcPct val="150000"/>
              </a:lnSpc>
              <a:buClrTx/>
              <a:buSzTx/>
              <a:buFontTx/>
              <a:buNone/>
            </a:pPr>
            <a:r>
              <a:rPr lang="zh-CN" altLang="en-US" dirty="0" smtClean="0">
                <a:solidFill>
                  <a:schemeClr val="bg1"/>
                </a:solidFill>
                <a:sym typeface="+mn-ea"/>
              </a:rPr>
              <a:t>     （ 4）评委责任心</a:t>
            </a:r>
            <a:endParaRPr lang="zh-CN" altLang="en-US" dirty="0" smtClean="0">
              <a:solidFill>
                <a:schemeClr val="bg1"/>
              </a:solidFill>
            </a:endParaRPr>
          </a:p>
          <a:p>
            <a:pPr eaLnBrk="1" hangingPunct="1">
              <a:lnSpc>
                <a:spcPct val="90000"/>
              </a:lnSpc>
              <a:buNone/>
            </a:pPr>
            <a:r>
              <a:rPr lang="zh-CN" altLang="en-US" dirty="0" smtClean="0">
                <a:solidFill>
                  <a:schemeClr val="bg1"/>
                </a:solidFill>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评标质量对招标效果有着至关重要的影响  。 </a:t>
            </a:r>
            <a:endParaRPr lang="en-US" altLang="zh-CN">
              <a:solidFill>
                <a:srgbClr val="008000"/>
              </a:solidFill>
              <a:latin typeface="黑体" panose="02010609060101010101" pitchFamily="2" charset="-122"/>
              <a:sym typeface="+mn-ea"/>
            </a:endParaRPr>
          </a:p>
          <a:p>
            <a:pPr algn="l" eaLnBrk="1" hangingPunct="1">
              <a:lnSpc>
                <a:spcPct val="150000"/>
              </a:lnSpc>
              <a:buClrTx/>
              <a:buSzTx/>
              <a:buFontTx/>
              <a:buNone/>
            </a:pP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5</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、评标活动：</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5</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大步骤）</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algn="l" eaLnBrk="1" hangingPunct="1">
              <a:lnSpc>
                <a:spcPct val="150000"/>
              </a:lnSpc>
              <a:buClrTx/>
              <a:buSzTx/>
              <a:buFontTx/>
              <a:buNone/>
            </a:pPr>
            <a:r>
              <a:rPr 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（1）评标准备</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lvl="1" indent="0">
              <a:buFont typeface="Wingdings" panose="05000000000000000000" pitchFamily="2" charset="2"/>
              <a:buNone/>
            </a:pPr>
            <a:r>
              <a:rPr lang="zh-CN" altLang="en-US" dirty="0" smtClean="0">
                <a:solidFill>
                  <a:schemeClr val="bg1"/>
                </a:solidFill>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A.</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评标委员会成员签到，签署评标专家声明书</a:t>
            </a:r>
            <a:r>
              <a:rPr lang="zh-CN" altLang="en-US" dirty="0" smtClean="0">
                <a:solidFill>
                  <a:schemeClr val="bg1"/>
                </a:solidFill>
                <a:sym typeface="+mn-ea"/>
              </a:rPr>
              <a:t>（声明没有应当回避情形，并保证客观、公正地评标等相关事宜。</a:t>
            </a:r>
            <a:endParaRPr lang="zh-CN" altLang="en-US" dirty="0" smtClean="0">
              <a:solidFill>
                <a:schemeClr val="bg1"/>
              </a:solidFill>
              <a:sym typeface="+mn-ea"/>
            </a:endParaRPr>
          </a:p>
          <a:p>
            <a:pPr lvl="1" indent="0">
              <a:buFont typeface="Wingdings" panose="05000000000000000000" pitchFamily="2" charset="2"/>
              <a:buNone/>
            </a:pPr>
            <a:r>
              <a:rPr lang="zh-CN" altLang="en-US" dirty="0" smtClean="0">
                <a:solidFill>
                  <a:schemeClr val="bg1"/>
                </a:solidFill>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B.</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评标委员会的分工：推选评标委员会主任，评标委员会主任在与其他成员商议的基础上可以将评标委员会划分为技术组和商务组。                     </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endParaRPr lang="zh-CN" altLang="en-US" dirty="0" smtClean="0">
              <a:solidFill>
                <a:schemeClr val="bg1"/>
              </a:solidFill>
              <a:sym typeface="+mn-ea"/>
            </a:endParaRPr>
          </a:p>
          <a:p>
            <a:pPr indent="0">
              <a:buFont typeface="Wingdings" panose="05000000000000000000" pitchFamily="2" charset="2"/>
              <a:buNone/>
            </a:pPr>
            <a:r>
              <a:rPr lang="zh-CN" altLang="en-US" dirty="0" smtClean="0">
                <a:solidFill>
                  <a:schemeClr val="bg1"/>
                </a:solidFill>
                <a:sym typeface="+mn-ea"/>
              </a:rPr>
              <a:t>         </a:t>
            </a:r>
            <a:endParaRPr lang="zh-CN" alt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43615" y="591594"/>
            <a:ext cx="7488832" cy="4772025"/>
          </a:xfrm>
          <a:prstGeom prst="rect">
            <a:avLst/>
          </a:prstGeom>
          <a:noFill/>
        </p:spPr>
        <p:txBody>
          <a:bodyPr wrap="square" rtlCol="0">
            <a:spAutoFit/>
          </a:bodyPr>
          <a:lstStyle/>
          <a:p>
            <a:pPr lvl="1"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评标委员会主任除履行评委独立评标的职责外，还须负责以下工作：</a:t>
            </a:r>
            <a:r>
              <a:rPr lang="zh-CN" altLang="en-US" dirty="0" smtClean="0">
                <a:solidFill>
                  <a:schemeClr val="bg1"/>
                </a:solidFill>
                <a:sym typeface="+mn-ea"/>
              </a:rPr>
              <a:t>组织</a:t>
            </a:r>
            <a:r>
              <a:rPr lang="zh-CN" altLang="en-US" dirty="0" smtClean="0">
                <a:solidFill>
                  <a:schemeClr val="bg1"/>
                </a:solidFill>
                <a:sym typeface="+mn-ea"/>
              </a:rPr>
              <a:t>学习招标文件及载明的评标标准和方法；提醒招标人提供所需的评标基础资料；汇总各评标委员会成员认为需要澄清、说明或者补正的问题，并以投标人质询并对投标的答复进行评审；对出现较大争议的事项进行书面记录；查验评标表格和评标记录的完整性及有效性；组织对评标结论进行复核确认；组织 编写评标报告和推荐中标候选人。</a:t>
            </a:r>
            <a:endParaRPr lang="zh-CN" altLang="en-US" dirty="0" smtClean="0">
              <a:solidFill>
                <a:schemeClr val="bg1"/>
              </a:solidFill>
              <a:sym typeface="+mn-ea"/>
            </a:endParaRPr>
          </a:p>
          <a:p>
            <a:pPr lvl="1" indent="0">
              <a:buFont typeface="Wingdings" panose="05000000000000000000" pitchFamily="2" charset="2"/>
              <a:buNone/>
            </a:pPr>
            <a:r>
              <a:rPr lang="zh-CN" altLang="en-US" dirty="0" smtClean="0">
                <a:solidFill>
                  <a:schemeClr val="bg1"/>
                </a:solidFill>
                <a:sym typeface="+mn-ea"/>
              </a:rPr>
              <a:t>          </a:t>
            </a:r>
            <a:r>
              <a:rPr lang="en-US" altLang="zh-CN" dirty="0" smtClean="0">
                <a:solidFill>
                  <a:schemeClr val="bg1"/>
                </a:solidFill>
                <a:sym typeface="+mn-ea"/>
              </a:rPr>
              <a:t>C.</a:t>
            </a:r>
            <a:r>
              <a:rPr lang="zh-CN" altLang="en-US" dirty="0" smtClean="0">
                <a:solidFill>
                  <a:schemeClr val="bg1"/>
                </a:solidFill>
                <a:sym typeface="+mn-ea"/>
              </a:rPr>
              <a:t>熟悉文件资料。</a:t>
            </a:r>
            <a:endParaRPr lang="zh-CN" altLang="en-US" dirty="0" smtClean="0">
              <a:solidFill>
                <a:schemeClr val="bg1"/>
              </a:solidFill>
              <a:sym typeface="+mn-ea"/>
            </a:endParaRPr>
          </a:p>
          <a:p>
            <a:pPr lvl="1" indent="0">
              <a:buFont typeface="Wingdings" panose="05000000000000000000" pitchFamily="2" charset="2"/>
              <a:buNone/>
            </a:pPr>
            <a:r>
              <a:rPr lang="zh-CN" altLang="en-US" dirty="0" smtClean="0">
                <a:solidFill>
                  <a:schemeClr val="bg1"/>
                </a:solidFill>
                <a:sym typeface="+mn-ea"/>
              </a:rPr>
              <a:t>          </a:t>
            </a:r>
            <a:r>
              <a:rPr lang="en-US" altLang="zh-CN" dirty="0" smtClean="0">
                <a:solidFill>
                  <a:schemeClr val="bg1"/>
                </a:solidFill>
                <a:sym typeface="+mn-ea"/>
              </a:rPr>
              <a:t>D.</a:t>
            </a:r>
            <a:r>
              <a:rPr lang="zh-CN" altLang="en-US" dirty="0" smtClean="0">
                <a:solidFill>
                  <a:schemeClr val="bg1"/>
                </a:solidFill>
                <a:sym typeface="+mn-ea"/>
              </a:rPr>
              <a:t>暗标编号（电子评标系统略）</a:t>
            </a:r>
            <a:endParaRPr lang="en-US" altLang="zh-CN" dirty="0" smtClean="0">
              <a:solidFill>
                <a:schemeClr val="bg1"/>
              </a:solidFill>
              <a:sym typeface="+mn-ea"/>
            </a:endParaRPr>
          </a:p>
          <a:p>
            <a:pPr lvl="1" indent="0">
              <a:buFont typeface="Wingdings" panose="05000000000000000000" pitchFamily="2" charset="2"/>
              <a:buNone/>
            </a:pPr>
            <a:r>
              <a:rPr lang="en-US" altLang="zh-CN" dirty="0" smtClean="0">
                <a:solidFill>
                  <a:schemeClr val="bg1"/>
                </a:solidFill>
                <a:sym typeface="+mn-ea"/>
              </a:rPr>
              <a:t>          E.</a:t>
            </a:r>
            <a:r>
              <a:rPr lang="zh-CN" altLang="en-US" dirty="0" smtClean="0">
                <a:solidFill>
                  <a:schemeClr val="bg1"/>
                </a:solidFill>
                <a:sym typeface="+mn-ea"/>
              </a:rPr>
              <a:t>对投标文件进行基础性数据分析和整理工作（清标）。</a:t>
            </a:r>
            <a:endParaRPr lang="zh-CN" altLang="en-US" dirty="0" smtClean="0">
              <a:solidFill>
                <a:schemeClr val="bg1"/>
              </a:solidFill>
            </a:endParaRPr>
          </a:p>
          <a:p>
            <a:pPr indent="0">
              <a:buFont typeface="Wingdings" panose="05000000000000000000" pitchFamily="2" charset="2"/>
              <a:buNone/>
            </a:pPr>
            <a:r>
              <a:rPr lang="zh-CN" altLang="en-US" dirty="0" smtClean="0">
                <a:solidFill>
                  <a:schemeClr val="bg1"/>
                </a:solidFill>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（2）初步评审  </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lvl="1" algn="l">
              <a:buClrTx/>
              <a:buSzTx/>
              <a:buFont typeface="Wingdings" panose="05000000000000000000" pitchFamily="2" charset="2"/>
              <a:buChar char="l"/>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en-US" altLang="zh-CN" dirty="0" smtClean="0">
                <a:solidFill>
                  <a:schemeClr val="bg1"/>
                </a:solidFill>
                <a:sym typeface="+mn-ea"/>
              </a:rPr>
              <a:t> A.形式评审</a:t>
            </a:r>
            <a:r>
              <a:rPr lang="zh-CN" altLang="en-US" dirty="0" smtClean="0">
                <a:solidFill>
                  <a:schemeClr val="bg1"/>
                </a:solidFill>
                <a:sym typeface="+mn-ea"/>
              </a:rPr>
              <a:t>；         </a:t>
            </a:r>
            <a:r>
              <a:rPr lang="en-US" altLang="zh-CN" dirty="0" smtClean="0">
                <a:solidFill>
                  <a:schemeClr val="bg1"/>
                </a:solidFill>
                <a:sym typeface="+mn-ea"/>
              </a:rPr>
              <a:t>  B.资</a:t>
            </a:r>
            <a:r>
              <a:rPr lang="zh-CN" altLang="en-US" dirty="0" smtClean="0">
                <a:solidFill>
                  <a:schemeClr val="bg1"/>
                </a:solidFill>
                <a:sym typeface="+mn-ea"/>
              </a:rPr>
              <a:t>格评</a:t>
            </a:r>
            <a:r>
              <a:rPr lang="en-US" altLang="zh-CN" dirty="0" smtClean="0">
                <a:solidFill>
                  <a:schemeClr val="bg1"/>
                </a:solidFill>
                <a:sym typeface="+mn-ea"/>
              </a:rPr>
              <a:t>审</a:t>
            </a:r>
            <a:r>
              <a:rPr lang="zh-CN" altLang="en-US" dirty="0" smtClean="0">
                <a:solidFill>
                  <a:schemeClr val="bg1"/>
                </a:solidFill>
                <a:sym typeface="+mn-ea"/>
              </a:rPr>
              <a:t>；        </a:t>
            </a:r>
            <a:r>
              <a:rPr lang="en-US" altLang="zh-CN" dirty="0" smtClean="0">
                <a:solidFill>
                  <a:schemeClr val="bg1"/>
                </a:solidFill>
                <a:sym typeface="+mn-ea"/>
              </a:rPr>
              <a:t> C.响应性评审；</a:t>
            </a:r>
            <a:endParaRPr lang="en-US" altLang="zh-CN" dirty="0" smtClean="0">
              <a:solidFill>
                <a:schemeClr val="bg1"/>
              </a:solidFill>
            </a:endParaRPr>
          </a:p>
          <a:p>
            <a:pPr lvl="1" algn="l">
              <a:buClrTx/>
              <a:buSzTx/>
              <a:buFont typeface="Wingdings" panose="05000000000000000000" pitchFamily="2" charset="2"/>
              <a:buNone/>
            </a:pPr>
            <a:r>
              <a:rPr lang="en-US" altLang="zh-CN" dirty="0" smtClean="0">
                <a:solidFill>
                  <a:schemeClr val="bg1"/>
                </a:solidFill>
                <a:sym typeface="+mn-ea"/>
              </a:rPr>
              <a:t>          D.</a:t>
            </a:r>
            <a:r>
              <a:rPr lang="zh-CN" altLang="en-US" dirty="0" smtClean="0">
                <a:solidFill>
                  <a:schemeClr val="bg1"/>
                </a:solidFill>
                <a:sym typeface="+mn-ea"/>
              </a:rPr>
              <a:t>施工组织设计评审；     </a:t>
            </a:r>
            <a:r>
              <a:rPr lang="en-US" altLang="zh-CN" dirty="0" smtClean="0">
                <a:solidFill>
                  <a:schemeClr val="bg1"/>
                </a:solidFill>
                <a:sym typeface="+mn-ea"/>
              </a:rPr>
              <a:t>E.</a:t>
            </a:r>
            <a:r>
              <a:rPr lang="zh-CN" altLang="en-US" dirty="0" smtClean="0">
                <a:solidFill>
                  <a:schemeClr val="bg1"/>
                </a:solidFill>
                <a:sym typeface="+mn-ea"/>
              </a:rPr>
              <a:t>算术错误修正；</a:t>
            </a:r>
            <a:endParaRPr lang="zh-CN" altLang="en-US" dirty="0" smtClean="0">
              <a:solidFill>
                <a:schemeClr val="bg1"/>
              </a:solidFill>
              <a:sym typeface="+mn-ea"/>
            </a:endParaRPr>
          </a:p>
          <a:p>
            <a:pPr lvl="1" algn="l">
              <a:buClrTx/>
              <a:buSzTx/>
              <a:buFont typeface="Wingdings" panose="05000000000000000000" pitchFamily="2" charset="2"/>
              <a:buNone/>
            </a:pPr>
            <a:r>
              <a:rPr lang="zh-CN" altLang="en-US" dirty="0" smtClean="0">
                <a:solidFill>
                  <a:schemeClr val="bg1"/>
                </a:solidFill>
                <a:sym typeface="+mn-ea"/>
              </a:rPr>
              <a:t>          </a:t>
            </a:r>
            <a:r>
              <a:rPr lang="en-US" altLang="zh-CN" dirty="0" smtClean="0">
                <a:solidFill>
                  <a:schemeClr val="bg1"/>
                </a:solidFill>
                <a:sym typeface="+mn-ea"/>
              </a:rPr>
              <a:t>F.</a:t>
            </a:r>
            <a:r>
              <a:rPr lang="zh-CN" altLang="en-US" dirty="0" smtClean="0">
                <a:solidFill>
                  <a:schemeClr val="bg1"/>
                </a:solidFill>
                <a:sym typeface="+mn-ea"/>
              </a:rPr>
              <a:t>判断投标报价是否低于成本；  </a:t>
            </a:r>
            <a:r>
              <a:rPr lang="en-US" altLang="zh-CN" dirty="0" smtClean="0">
                <a:solidFill>
                  <a:schemeClr val="bg1"/>
                </a:solidFill>
                <a:sym typeface="+mn-ea"/>
              </a:rPr>
              <a:t>G.</a:t>
            </a:r>
            <a:r>
              <a:rPr lang="zh-CN" altLang="en-US" dirty="0" smtClean="0">
                <a:solidFill>
                  <a:schemeClr val="bg1"/>
                </a:solidFill>
                <a:sym typeface="+mn-ea"/>
              </a:rPr>
              <a:t>判断投标是否应当被否决；</a:t>
            </a:r>
            <a:endParaRPr lang="zh-CN" altLang="en-US" dirty="0" smtClean="0">
              <a:solidFill>
                <a:schemeClr val="bg1"/>
              </a:solidFill>
              <a:sym typeface="+mn-ea"/>
            </a:endParaRPr>
          </a:p>
          <a:p>
            <a:pPr lvl="1" algn="l">
              <a:buClrTx/>
              <a:buSzTx/>
              <a:buFont typeface="Wingdings" panose="05000000000000000000" pitchFamily="2" charset="2"/>
              <a:buNone/>
            </a:pPr>
            <a:r>
              <a:rPr lang="en-US" altLang="zh-CN" dirty="0" smtClean="0">
                <a:solidFill>
                  <a:schemeClr val="bg1"/>
                </a:solidFill>
                <a:sym typeface="+mn-ea"/>
              </a:rPr>
              <a:t>          H.澄清、说明或补正。</a:t>
            </a:r>
            <a:endParaRPr lang="en-US" altLang="zh-CN" dirty="0" smtClean="0">
              <a:solidFill>
                <a:schemeClr val="bg1"/>
              </a:solidFill>
              <a:sym typeface="+mn-ea"/>
            </a:endParaRPr>
          </a:p>
          <a:p>
            <a:pPr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eaLnBrk="1" hangingPunct="1">
              <a:lnSpc>
                <a:spcPct val="90000"/>
              </a:lnSpc>
              <a:buNone/>
            </a:pP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43615" y="591594"/>
            <a:ext cx="7488832" cy="4910455"/>
          </a:xfrm>
          <a:prstGeom prst="rect">
            <a:avLst/>
          </a:prstGeom>
          <a:noFill/>
        </p:spPr>
        <p:txBody>
          <a:bodyPr wrap="square" rtlCol="0">
            <a:spAutoFit/>
          </a:bodyPr>
          <a:lstStyle/>
          <a:p>
            <a:pPr lvl="1"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（3）详细评审</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注：只有通过了初步评审，被判定为合格的投标人方可进入详细评审阶段）</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lvl="1"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      A</a:t>
            </a:r>
            <a:r>
              <a:rPr lang="en-US" altLang="zh-CN" dirty="0" smtClean="0">
                <a:solidFill>
                  <a:schemeClr val="bg1"/>
                </a:solidFill>
                <a:sym typeface="+mn-ea"/>
              </a:rPr>
              <a:t>.</a:t>
            </a:r>
            <a:r>
              <a:rPr lang="zh-CN" altLang="en-US" dirty="0" smtClean="0">
                <a:solidFill>
                  <a:schemeClr val="bg1"/>
                </a:solidFill>
                <a:sym typeface="+mn-ea"/>
              </a:rPr>
              <a:t>投标报价评审和评分；           </a:t>
            </a:r>
            <a:r>
              <a:rPr lang="en-US" altLang="zh-CN" dirty="0" smtClean="0">
                <a:solidFill>
                  <a:schemeClr val="bg1"/>
                </a:solidFill>
                <a:sym typeface="+mn-ea"/>
              </a:rPr>
              <a:t>B.</a:t>
            </a:r>
            <a:r>
              <a:rPr lang="zh-CN" altLang="en-US" dirty="0" smtClean="0">
                <a:solidFill>
                  <a:schemeClr val="bg1"/>
                </a:solidFill>
                <a:sym typeface="+mn-ea"/>
              </a:rPr>
              <a:t>施工组织设计评审和评分；</a:t>
            </a:r>
            <a:endParaRPr lang="zh-CN" altLang="en-US" dirty="0" smtClean="0">
              <a:solidFill>
                <a:schemeClr val="bg1"/>
              </a:solidFill>
              <a:sym typeface="+mn-ea"/>
            </a:endParaRPr>
          </a:p>
          <a:p>
            <a:pPr lvl="1" indent="0">
              <a:buFont typeface="Wingdings" panose="05000000000000000000" pitchFamily="2" charset="2"/>
              <a:buNone/>
            </a:pPr>
            <a:r>
              <a:rPr lang="zh-CN" altLang="en-US" dirty="0" smtClean="0">
                <a:solidFill>
                  <a:schemeClr val="bg1"/>
                </a:solidFill>
                <a:sym typeface="+mn-ea"/>
              </a:rPr>
              <a:t>        </a:t>
            </a:r>
            <a:r>
              <a:rPr lang="en-US" altLang="zh-CN" dirty="0" smtClean="0">
                <a:solidFill>
                  <a:schemeClr val="bg1"/>
                </a:solidFill>
                <a:sym typeface="+mn-ea"/>
              </a:rPr>
              <a:t>C.</a:t>
            </a:r>
            <a:r>
              <a:rPr lang="zh-CN" altLang="en-US" dirty="0" smtClean="0">
                <a:solidFill>
                  <a:schemeClr val="bg1"/>
                </a:solidFill>
                <a:sym typeface="+mn-ea"/>
              </a:rPr>
              <a:t>项目管理机构评审和评分；  </a:t>
            </a:r>
            <a:r>
              <a:rPr lang="en-US" altLang="zh-CN" dirty="0" smtClean="0">
                <a:solidFill>
                  <a:schemeClr val="bg1"/>
                </a:solidFill>
                <a:sym typeface="+mn-ea"/>
              </a:rPr>
              <a:t>D.</a:t>
            </a:r>
            <a:r>
              <a:rPr lang="zh-CN" altLang="en-US" dirty="0" smtClean="0">
                <a:solidFill>
                  <a:schemeClr val="bg1"/>
                </a:solidFill>
                <a:sym typeface="+mn-ea"/>
              </a:rPr>
              <a:t>其他因素评审和评分；</a:t>
            </a:r>
            <a:endParaRPr lang="zh-CN" altLang="en-US" dirty="0" smtClean="0">
              <a:solidFill>
                <a:schemeClr val="bg1"/>
              </a:solidFill>
              <a:sym typeface="+mn-ea"/>
            </a:endParaRPr>
          </a:p>
          <a:p>
            <a:pPr lvl="1" indent="0">
              <a:buFont typeface="Wingdings" panose="05000000000000000000" pitchFamily="2" charset="2"/>
              <a:buNone/>
            </a:pPr>
            <a:r>
              <a:rPr lang="zh-CN" altLang="en-US" dirty="0" smtClean="0">
                <a:solidFill>
                  <a:schemeClr val="bg1"/>
                </a:solidFill>
                <a:sym typeface="+mn-ea"/>
              </a:rPr>
              <a:t>        </a:t>
            </a:r>
            <a:r>
              <a:rPr lang="en-US" altLang="zh-CN" dirty="0" smtClean="0">
                <a:solidFill>
                  <a:schemeClr val="bg1"/>
                </a:solidFill>
                <a:sym typeface="+mn-ea"/>
              </a:rPr>
              <a:t>E.</a:t>
            </a:r>
            <a:r>
              <a:rPr lang="zh-CN" altLang="en-US" dirty="0" smtClean="0">
                <a:solidFill>
                  <a:schemeClr val="bg1"/>
                </a:solidFill>
                <a:sym typeface="+mn-ea"/>
              </a:rPr>
              <a:t>澄清、说明或补正；                </a:t>
            </a:r>
            <a:r>
              <a:rPr lang="en-US" altLang="zh-CN" dirty="0" smtClean="0">
                <a:solidFill>
                  <a:schemeClr val="bg1"/>
                </a:solidFill>
                <a:sym typeface="+mn-ea"/>
              </a:rPr>
              <a:t>F.</a:t>
            </a:r>
            <a:r>
              <a:rPr lang="zh-CN" altLang="en-US" dirty="0" smtClean="0">
                <a:solidFill>
                  <a:schemeClr val="bg1"/>
                </a:solidFill>
                <a:sym typeface="+mn-ea"/>
              </a:rPr>
              <a:t>汇总评分结果。</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（4）澄清、说明或补正</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注：此步骤贯穿于初步评审和详细评审中）   </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indent="0">
              <a:buFont typeface="Wingdings" panose="05000000000000000000" pitchFamily="2" charset="2"/>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（5）推荐中标候选人或直接确定中标人及提交评标报告</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ct val="150000"/>
              </a:lnSpc>
              <a:buNone/>
            </a:pPr>
            <a:r>
              <a:rPr lang="zh-CN" altLang="en-US" dirty="0" smtClean="0">
                <a:solidFill>
                  <a:schemeClr val="bg1"/>
                </a:solidFill>
                <a:sym typeface="+mn-ea"/>
              </a:rPr>
              <a:t>             评标委员会按规定向招标人提交评标报告，评标报告应当由全体评标委员会成员签字，并于评标结束时抄送有关行政监督部门。</a:t>
            </a:r>
            <a:endParaRPr lang="zh-CN" altLang="en-US" dirty="0" smtClean="0">
              <a:solidFill>
                <a:schemeClr val="bg1"/>
              </a:solidFill>
            </a:endParaRPr>
          </a:p>
          <a:p>
            <a:pPr algn="l" eaLnBrk="1" hangingPunct="1">
              <a:lnSpc>
                <a:spcPct val="15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评标报告应当包括的内容：</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lvl="1" algn="l" eaLnBrk="1" hangingPunct="1">
              <a:lnSpc>
                <a:spcPct val="10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A.基本情况和数据表;       </a:t>
            </a:r>
            <a:r>
              <a:rPr lang="zh-CN" altLang="en-US" dirty="0" smtClean="0">
                <a:solidFill>
                  <a:schemeClr val="bg1"/>
                </a:solidFill>
                <a:sym typeface="+mn-ea"/>
              </a:rPr>
              <a:t> B.</a:t>
            </a:r>
            <a:r>
              <a:rPr lang="zh-CN" altLang="en-US" dirty="0" smtClean="0">
                <a:solidFill>
                  <a:schemeClr val="bg1"/>
                </a:solidFill>
                <a:sym typeface="+mn-ea"/>
              </a:rPr>
              <a:t> 评标委员会成员名单; </a:t>
            </a:r>
            <a:r>
              <a:rPr lang="zh-CN" altLang="en-US" dirty="0" smtClean="0">
                <a:solidFill>
                  <a:schemeClr val="bg1"/>
                </a:solidFill>
                <a:sym typeface="+mn-ea"/>
              </a:rPr>
              <a:t>   C.</a:t>
            </a:r>
            <a:r>
              <a:rPr lang="zh-CN" altLang="en-US" dirty="0" smtClean="0">
                <a:solidFill>
                  <a:schemeClr val="bg1"/>
                </a:solidFill>
                <a:sym typeface="+mn-ea"/>
              </a:rPr>
              <a:t>开标记录; </a:t>
            </a:r>
            <a:endParaRPr lang="zh-CN" altLang="en-US" dirty="0" smtClean="0">
              <a:solidFill>
                <a:schemeClr val="bg1"/>
              </a:solidFill>
              <a:sym typeface="+mn-ea"/>
            </a:endParaRPr>
          </a:p>
          <a:p>
            <a:pPr lvl="1" algn="l" eaLnBrk="1" hangingPunct="1">
              <a:lnSpc>
                <a:spcPct val="100000"/>
              </a:lnSpc>
              <a:buClrTx/>
              <a:buSzTx/>
              <a:buFontTx/>
              <a:buNone/>
            </a:pPr>
            <a:r>
              <a:rPr lang="zh-CN" altLang="en-US" dirty="0" smtClean="0">
                <a:solidFill>
                  <a:schemeClr val="bg1"/>
                </a:solidFill>
                <a:sym typeface="+mn-ea"/>
              </a:rPr>
              <a:t>     </a:t>
            </a:r>
            <a:r>
              <a:rPr lang="zh-CN" altLang="en-US" dirty="0" smtClean="0">
                <a:solidFill>
                  <a:schemeClr val="bg1"/>
                </a:solidFill>
                <a:sym typeface="+mn-ea"/>
              </a:rPr>
              <a:t>D.</a:t>
            </a:r>
            <a:r>
              <a:rPr lang="zh-CN" altLang="en-US" dirty="0" smtClean="0">
                <a:solidFill>
                  <a:schemeClr val="bg1"/>
                </a:solidFill>
                <a:sym typeface="+mn-ea"/>
              </a:rPr>
              <a:t>符合要求的投标一览表;        </a:t>
            </a:r>
            <a:r>
              <a:rPr lang="zh-CN" altLang="en-US" dirty="0" smtClean="0">
                <a:solidFill>
                  <a:schemeClr val="bg1"/>
                </a:solidFill>
                <a:sym typeface="+mn-ea"/>
              </a:rPr>
              <a:t>E.</a:t>
            </a:r>
            <a:r>
              <a:rPr lang="zh-CN" altLang="en-US" dirty="0" smtClean="0">
                <a:solidFill>
                  <a:schemeClr val="bg1"/>
                </a:solidFill>
                <a:sym typeface="+mn-ea"/>
              </a:rPr>
              <a:t>被否决投标的情况说明; </a:t>
            </a:r>
            <a:endParaRPr lang="zh-CN" altLang="en-US" dirty="0" smtClean="0">
              <a:solidFill>
                <a:schemeClr val="bg1"/>
              </a:solidFill>
              <a:sym typeface="+mn-ea"/>
            </a:endParaRPr>
          </a:p>
          <a:p>
            <a:pPr lvl="1" algn="l" eaLnBrk="1" hangingPunct="1">
              <a:lnSpc>
                <a:spcPct val="100000"/>
              </a:lnSpc>
              <a:buClrTx/>
              <a:buSzTx/>
              <a:buFontTx/>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 F.</a:t>
            </a:r>
            <a:r>
              <a:rPr lang="zh-CN" altLang="en-US" dirty="0" smtClean="0">
                <a:solidFill>
                  <a:schemeClr val="bg1"/>
                </a:solidFill>
                <a:sym typeface="+mn-ea"/>
              </a:rPr>
              <a:t>评标标准、评标办法或者评标因素一览表；</a:t>
            </a:r>
            <a:endParaRPr lang="zh-CN" altLang="en-US" dirty="0" smtClean="0">
              <a:solidFill>
                <a:schemeClr val="bg1"/>
              </a:solidFill>
              <a:sym typeface="+mn-ea"/>
            </a:endParaRPr>
          </a:p>
          <a:p>
            <a:pPr lvl="1" algn="l" eaLnBrk="1" hangingPunct="1">
              <a:lnSpc>
                <a:spcPct val="100000"/>
              </a:lnSpc>
              <a:buClrTx/>
              <a:buSzTx/>
              <a:buFontTx/>
              <a:buNone/>
            </a:pPr>
            <a:r>
              <a:rPr lang="zh-CN" altLang="en-US" dirty="0" smtClean="0">
                <a:solidFill>
                  <a:schemeClr val="bg1"/>
                </a:solidFill>
                <a:sym typeface="+mn-ea"/>
              </a:rPr>
              <a:t>     G.经评审的价格一览表；        H</a:t>
            </a:r>
            <a:r>
              <a:rPr lang="en-US" altLang="zh-CN" dirty="0" smtClean="0">
                <a:solidFill>
                  <a:schemeClr val="bg1"/>
                </a:solidFill>
                <a:sym typeface="+mn-ea"/>
              </a:rPr>
              <a:t>.</a:t>
            </a:r>
            <a:r>
              <a:rPr lang="zh-CN" altLang="en-US" dirty="0" smtClean="0">
                <a:solidFill>
                  <a:schemeClr val="bg1"/>
                </a:solidFill>
                <a:sym typeface="+mn-ea"/>
              </a:rPr>
              <a:t>经评审的投标人排序；</a:t>
            </a:r>
            <a:endParaRPr lang="zh-CN" altLang="en-US" dirty="0" smtClean="0">
              <a:solidFill>
                <a:schemeClr val="bg1"/>
              </a:solidFill>
              <a:sym typeface="+mn-ea"/>
            </a:endParaRPr>
          </a:p>
          <a:p>
            <a:pPr lvl="1" algn="l" eaLnBrk="1" hangingPunct="1">
              <a:lnSpc>
                <a:spcPct val="100000"/>
              </a:lnSpc>
              <a:buClrTx/>
              <a:buSzTx/>
              <a:buFontTx/>
              <a:buNone/>
            </a:pPr>
            <a:r>
              <a:rPr lang="zh-CN" altLang="en-US" dirty="0" smtClean="0">
                <a:solidFill>
                  <a:schemeClr val="bg1"/>
                </a:solidFill>
                <a:sym typeface="+mn-ea"/>
              </a:rPr>
              <a:t>     </a:t>
            </a:r>
            <a:r>
              <a:rPr lang="en-US" altLang="zh-CN" dirty="0" smtClean="0">
                <a:solidFill>
                  <a:schemeClr val="bg1"/>
                </a:solidFill>
                <a:sym typeface="+mn-ea"/>
              </a:rPr>
              <a:t>I.</a:t>
            </a:r>
            <a:r>
              <a:rPr lang="zh-CN" altLang="en-US" dirty="0" smtClean="0">
                <a:solidFill>
                  <a:schemeClr val="bg1"/>
                </a:solidFill>
                <a:sym typeface="+mn-ea"/>
              </a:rPr>
              <a:t>推荐的中标候选人名单；      </a:t>
            </a:r>
            <a:r>
              <a:rPr lang="en-US" altLang="zh-CN" dirty="0" smtClean="0">
                <a:solidFill>
                  <a:schemeClr val="bg1"/>
                </a:solidFill>
                <a:sym typeface="+mn-ea"/>
              </a:rPr>
              <a:t>J.</a:t>
            </a:r>
            <a:r>
              <a:rPr lang="zh-CN" altLang="en-US" dirty="0" smtClean="0">
                <a:solidFill>
                  <a:schemeClr val="bg1"/>
                </a:solidFill>
                <a:sym typeface="+mn-ea"/>
              </a:rPr>
              <a:t>澄清、说明、补正事项纪要。</a:t>
            </a:r>
            <a:endParaRPr lang="zh-CN" altLang="en-US" dirty="0" smtClean="0">
              <a:solidFill>
                <a:schemeClr val="bg1"/>
              </a:solidFill>
              <a:sym typeface="+mn-ea"/>
            </a:endParaRPr>
          </a:p>
          <a:p>
            <a:pPr eaLnBrk="1" hangingPunct="1">
              <a:lnSpc>
                <a:spcPct val="9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rPr>
              <a:t>             注：一定要保证评标报告内容的完整性。</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295439"/>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18215" y="762409"/>
            <a:ext cx="7488832" cy="4910455"/>
          </a:xfrm>
          <a:prstGeom prst="rect">
            <a:avLst/>
          </a:prstGeom>
          <a:noFill/>
        </p:spPr>
        <p:txBody>
          <a:bodyPr wrap="square" rtlCol="0">
            <a:spAutoFit/>
          </a:bodyPr>
          <a:lstStyle/>
          <a:p>
            <a:pPr eaLnBrk="1" hangingPunct="1">
              <a:lnSpc>
                <a:spcPct val="9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      </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6</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、评标委员会评审：</a:t>
            </a:r>
            <a:endParaRPr lang="zh-CN" altLang="en-US" dirty="0" smtClean="0">
              <a:solidFill>
                <a:schemeClr val="bg1"/>
              </a:solidFill>
              <a:sym typeface="+mn-ea"/>
            </a:endParaRPr>
          </a:p>
          <a:p>
            <a:pPr algn="l" eaLnBrk="1" hangingPunct="1">
              <a:lnSpc>
                <a:spcPct val="150000"/>
              </a:lnSpc>
              <a:buClrTx/>
              <a:buSzTx/>
              <a:buFontTx/>
              <a:buNone/>
            </a:pPr>
            <a:r>
              <a:rPr lang="zh-CN" altLang="en-US" dirty="0" smtClean="0">
                <a:solidFill>
                  <a:schemeClr val="bg1"/>
                </a:solidFill>
                <a:sym typeface="+mn-ea"/>
              </a:rPr>
              <a:t>       《实施条例》第四十九条 第一款规定：评标委员会成员应当依照招标投标法和本条例的规定，按照</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招标文件规定的评标标准和方法</a:t>
            </a:r>
            <a:r>
              <a:rPr lang="zh-CN" altLang="en-US" dirty="0" smtClean="0">
                <a:solidFill>
                  <a:schemeClr val="bg1"/>
                </a:solidFill>
                <a:sym typeface="+mn-ea"/>
              </a:rPr>
              <a:t>，客观、公正地对投标文件提出评审意见。</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招标文件没有规定的评标标准和方法不得作为评标的依据。</a:t>
            </a:r>
            <a:b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b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评标委员会</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无权修改</a:t>
            </a:r>
            <a:r>
              <a:rPr lang="zh-CN" altLang="en-US" dirty="0" smtClean="0">
                <a:solidFill>
                  <a:schemeClr val="bg1"/>
                </a:solidFill>
                <a:sym typeface="+mn-ea"/>
              </a:rPr>
              <a:t>招标文件中已经公布的评标标准和方法。当然如果</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评标标准和方法的内容违反法律、行政法规的强制性规定</a:t>
            </a:r>
            <a:r>
              <a:rPr lang="zh-CN" altLang="en-US" dirty="0" smtClean="0">
                <a:solidFill>
                  <a:schemeClr val="bg1"/>
                </a:solidFill>
                <a:sym typeface="+mn-ea"/>
              </a:rPr>
              <a:t>，或</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违反公开、公平、公正和诚实信用原则</a:t>
            </a:r>
            <a:r>
              <a:rPr lang="zh-CN" altLang="en-US" dirty="0" smtClean="0">
                <a:solidFill>
                  <a:schemeClr val="bg1"/>
                </a:solidFill>
                <a:sym typeface="+mn-ea"/>
              </a:rPr>
              <a:t>，且影响评审结果的评标委员会可以提出</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书面报告</a:t>
            </a:r>
            <a:r>
              <a:rPr lang="zh-CN" altLang="en-US" dirty="0" smtClean="0">
                <a:solidFill>
                  <a:schemeClr val="bg1"/>
                </a:solidFill>
                <a:sym typeface="+mn-ea"/>
              </a:rPr>
              <a:t>建议行政监督部门依法作出处理。</a:t>
            </a:r>
            <a:endParaRPr lang="zh-CN" altLang="en-US" dirty="0" smtClean="0">
              <a:solidFill>
                <a:schemeClr val="bg1"/>
              </a:solidFill>
            </a:endParaRPr>
          </a:p>
          <a:p>
            <a:pPr algn="l" eaLnBrk="1" hangingPunct="1">
              <a:lnSpc>
                <a:spcPct val="150000"/>
              </a:lnSpc>
              <a:buClrTx/>
              <a:buSzTx/>
              <a:buNone/>
            </a:pPr>
            <a:r>
              <a:rPr lang="zh-CN" altLang="en-US" dirty="0" smtClean="0">
                <a:solidFill>
                  <a:schemeClr val="bg1"/>
                </a:solidFill>
                <a:sym typeface="+mn-ea"/>
              </a:rPr>
              <a:t>     《招标投标法实施条例》第二十三条规定若出现上述情况的“招标人应当在修改资格预审文件或者招标文件后重新招标”。</a:t>
            </a:r>
            <a:endParaRPr lang="zh-CN" altLang="en-US" dirty="0" smtClean="0">
              <a:solidFill>
                <a:schemeClr val="bg1"/>
              </a:solidFill>
            </a:endParaRPr>
          </a:p>
          <a:p>
            <a:pPr fontAlgn="auto">
              <a:lnSpc>
                <a:spcPct val="150000"/>
              </a:lnSpc>
              <a:buNone/>
            </a:pPr>
            <a:r>
              <a:rPr lang="en-US" altLang="zh-CN" dirty="0" smtClean="0">
                <a:solidFill>
                  <a:schemeClr val="bg1"/>
                </a:solidFill>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endParaRPr lang="zh-CN" alt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6" y="285732"/>
            <a:ext cx="1210588" cy="40011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培训提纲</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97" name="圆角矩形 96"/>
          <p:cNvSpPr/>
          <p:nvPr/>
        </p:nvSpPr>
        <p:spPr>
          <a:xfrm>
            <a:off x="643255" y="831850"/>
            <a:ext cx="7858125" cy="4158615"/>
          </a:xfrm>
          <a:prstGeom prst="roundRect">
            <a:avLst>
              <a:gd name="adj" fmla="val 4401"/>
            </a:avLst>
          </a:prstGeom>
          <a:solidFill>
            <a:schemeClr val="bg1">
              <a:alpha val="70000"/>
            </a:schemeClr>
          </a:solidFill>
          <a:ln w="571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spcBef>
                <a:spcPts val="0"/>
              </a:spcBef>
              <a:spcAft>
                <a:spcPts val="0"/>
              </a:spcAft>
              <a:defRPr/>
            </a:pPr>
            <a:r>
              <a:rPr lang="en-US" altLang="zh-CN" sz="1800" b="0"/>
              <a:t>1</a:t>
            </a:r>
            <a:endParaRPr lang="zh-CN" altLang="en-US" sz="1800" b="0" dirty="0"/>
          </a:p>
        </p:txBody>
      </p:sp>
      <p:sp>
        <p:nvSpPr>
          <p:cNvPr id="15364" name="AutoShape 5"/>
          <p:cNvSpPr>
            <a:spLocks noChangeArrowheads="1"/>
          </p:cNvSpPr>
          <p:nvPr/>
        </p:nvSpPr>
        <p:spPr bwMode="auto">
          <a:xfrm>
            <a:off x="1181735" y="1046480"/>
            <a:ext cx="7065645" cy="3729355"/>
          </a:xfrm>
          <a:prstGeom prst="roundRect">
            <a:avLst>
              <a:gd name="adj" fmla="val 42329"/>
            </a:avLst>
          </a:prstGeom>
          <a:solidFill>
            <a:srgbClr val="F2F2F2"/>
          </a:solidFill>
          <a:ln w="19050">
            <a:solidFill>
              <a:srgbClr val="7F7F7F"/>
            </a:solidFill>
            <a:round/>
          </a:ln>
        </p:spPr>
        <p:txBody>
          <a:bodyPr wrap="none" anchor="ctr"/>
          <a:p>
            <a:pPr algn="ctr"/>
            <a:endParaRPr lang="zh-CN" altLang="en-US" sz="1800" b="0">
              <a:solidFill>
                <a:schemeClr val="tx1"/>
              </a:solidFill>
              <a:latin typeface="Arial" panose="020B0604020202020204" pitchFamily="34" charset="0"/>
              <a:ea typeface="宋体" panose="02010600030101010101" pitchFamily="2" charset="-122"/>
            </a:endParaRPr>
          </a:p>
        </p:txBody>
      </p:sp>
      <p:sp>
        <p:nvSpPr>
          <p:cNvPr id="100" name="Text Box 23"/>
          <p:cNvSpPr txBox="1">
            <a:spLocks noChangeArrowheads="1"/>
          </p:cNvSpPr>
          <p:nvPr/>
        </p:nvSpPr>
        <p:spPr bwMode="auto">
          <a:xfrm>
            <a:off x="1181735" y="1699260"/>
            <a:ext cx="6781800" cy="1691640"/>
          </a:xfrm>
          <a:prstGeom prst="rect">
            <a:avLst/>
          </a:prstGeom>
          <a:noFill/>
          <a:ln w="9525">
            <a:noFill/>
            <a:miter lim="800000"/>
          </a:ln>
        </p:spPr>
        <p:txBody>
          <a:bodyPr wrap="square">
            <a:spAutoFit/>
            <a:scene3d>
              <a:camera prst="orthographicFront"/>
              <a:lightRig rig="threePt" dir="t"/>
            </a:scene3d>
          </a:bodyPr>
          <a:p>
            <a:pPr marL="457200" indent="-457200" eaLnBrk="0" hangingPunct="0"/>
            <a:endParaRPr lang="zh-CN" altLang="en-US" sz="2000" dirty="0">
              <a:solidFill>
                <a:schemeClr val="accent4"/>
              </a:solidFill>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第一部 </a:t>
            </a:r>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评标（评审）专家及专家库管理</a:t>
            </a:r>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p:txBody>
      </p:sp>
      <p:sp>
        <p:nvSpPr>
          <p:cNvPr id="111" name="Text Box 23"/>
          <p:cNvSpPr txBox="1">
            <a:spLocks noChangeArrowheads="1"/>
          </p:cNvSpPr>
          <p:nvPr/>
        </p:nvSpPr>
        <p:spPr bwMode="auto">
          <a:xfrm>
            <a:off x="1607820" y="4591685"/>
            <a:ext cx="6416040" cy="398780"/>
          </a:xfrm>
          <a:prstGeom prst="rect">
            <a:avLst/>
          </a:prstGeom>
          <a:noFill/>
          <a:ln w="9525">
            <a:noFill/>
            <a:miter lim="800000"/>
          </a:ln>
        </p:spPr>
        <p:txBody>
          <a:bodyPr wrap="square">
            <a:spAutoFit/>
          </a:bodyPr>
          <a:p>
            <a:pPr marL="457200" indent="-457200" eaLnBrk="0" hangingPunct="0"/>
            <a:r>
              <a:rPr lang="en-US" altLang="zh-CN" sz="2000" dirty="0">
                <a:solidFill>
                  <a:srgbClr val="0066CC"/>
                </a:solidFill>
                <a:latin typeface="黑体" panose="02010609060101010101" pitchFamily="2" charset="-122"/>
              </a:rPr>
              <a:t>   </a:t>
            </a:r>
            <a:endParaRPr lang="zh-CN" altLang="en-US" sz="2000" dirty="0">
              <a:solidFill>
                <a:srgbClr val="0066CC"/>
              </a:solidFill>
              <a:latin typeface="黑体" panose="02010609060101010101"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sym typeface="+mn-ea"/>
              </a:rPr>
              <a:t>招标与评标有关基本知识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2775" y="591820"/>
            <a:ext cx="7616190" cy="5077460"/>
          </a:xfrm>
          <a:prstGeom prst="rect">
            <a:avLst/>
          </a:prstGeom>
          <a:noFill/>
        </p:spPr>
        <p:txBody>
          <a:bodyPr wrap="square" rtlCol="0">
            <a:spAutoFit/>
          </a:bodyPr>
          <a:lstStyle/>
          <a:p>
            <a:pPr fontAlgn="auto">
              <a:lnSpc>
                <a:spcPct val="150000"/>
              </a:lnSpc>
              <a:buNone/>
            </a:pP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en-US" dirty="0" smtClean="0">
                <a:solidFill>
                  <a:schemeClr val="bg1"/>
                </a:solidFill>
                <a:sym typeface="+mn-ea"/>
              </a:rPr>
              <a:t>      </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7</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、评标委员会与评委成员之间的权利与义务的关系：</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en-US" dirty="0" smtClean="0">
                <a:solidFill>
                  <a:schemeClr val="bg1"/>
                </a:solidFill>
                <a:sym typeface="+mn-ea"/>
              </a:rPr>
              <a:t>        评标委员会成员在评审时应当独立进行评审，在形成最终评审结果时，应当遵守“个人服从组织，少数服从多数”的基本原则及“评标委员会成员对所提出的评审意见承担个人责任”的法律规定。</a:t>
            </a:r>
            <a:endParaRPr lang="zh-CN" altLang="en-US" dirty="0" smtClean="0">
              <a:solidFill>
                <a:schemeClr val="bg1"/>
              </a:solidFill>
              <a:sym typeface="+mn-ea"/>
            </a:endParaRPr>
          </a:p>
          <a:p>
            <a:pPr algn="l" eaLnBrk="1" hangingPunct="1">
              <a:lnSpc>
                <a:spcPct val="150000"/>
              </a:lnSpc>
              <a:buClrTx/>
              <a:buSzTx/>
              <a:buFontTx/>
              <a:buNone/>
            </a:pPr>
            <a:r>
              <a:rPr lang="en-US" altLang="zh-CN" dirty="0" smtClean="0">
                <a:solidFill>
                  <a:schemeClr val="bg1"/>
                </a:solidFill>
                <a:sym typeface="+mn-ea"/>
              </a:rPr>
              <a:t>        </a:t>
            </a:r>
            <a:r>
              <a:rPr lang="en-US" altLang="zh-CN"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8</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、评标委员会与评委成员之间的权利与义务的关系：</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en-US" dirty="0" smtClean="0">
                <a:solidFill>
                  <a:schemeClr val="bg1"/>
                </a:solidFill>
                <a:sym typeface="+mn-ea"/>
              </a:rPr>
              <a:t>          具体按《实施条例》第五十三条执行：“评标报告应当由评标委员会全体成员签字。对评标结果有不同意见的评标委员会成员应当以书面形式说明其不同意见和理由，</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评标报告应当注明该不同意见</a:t>
            </a:r>
            <a:r>
              <a:rPr lang="zh-CN" altLang="en-US" dirty="0" smtClean="0">
                <a:solidFill>
                  <a:schemeClr val="bg1"/>
                </a:solidFill>
                <a:sym typeface="+mn-ea"/>
              </a:rPr>
              <a:t>。评标委员会成员拒绝在评标报告上签字又不书面说明其不同意见和理由的，</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视为同意评标结果。</a:t>
            </a:r>
            <a:r>
              <a:rPr lang="zh-CN" altLang="en-US" dirty="0" smtClean="0">
                <a:solidFill>
                  <a:schemeClr val="bg1"/>
                </a:solidFill>
                <a:sym typeface="+mn-ea"/>
              </a:rPr>
              <a:t>” </a:t>
            </a:r>
            <a:endParaRPr lang="zh-CN" altLang="en-US" dirty="0" smtClean="0">
              <a:solidFill>
                <a:schemeClr val="bg1"/>
              </a:solidFill>
            </a:endParaRPr>
          </a:p>
          <a:p>
            <a:pPr fontAlgn="auto">
              <a:lnSpc>
                <a:spcPct val="150000"/>
              </a:lnSpc>
              <a:buNone/>
            </a:pPr>
            <a:r>
              <a:rPr lang="zh-CN" altLang="en-US" dirty="0" smtClean="0">
                <a:solidFill>
                  <a:schemeClr val="bg1"/>
                </a:solidFill>
                <a:sym typeface="+mn-ea"/>
              </a:rPr>
              <a:t>         </a:t>
            </a:r>
            <a:r>
              <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评分汇总后评委再改分属严重违规。</a:t>
            </a:r>
            <a:endParaRPr lang="zh-CN" altLang="en-US"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eaLnBrk="1" hangingPunct="1">
              <a:lnSpc>
                <a:spcPct val="150000"/>
              </a:lnSpc>
              <a:buClrTx/>
              <a:buSzTx/>
              <a:buNone/>
            </a:pPr>
            <a:endParaRPr lang="zh-CN" alt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6" y="285732"/>
            <a:ext cx="1210588" cy="40011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培训提纲</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97" name="圆角矩形 96"/>
          <p:cNvSpPr/>
          <p:nvPr/>
        </p:nvSpPr>
        <p:spPr>
          <a:xfrm>
            <a:off x="643255" y="831850"/>
            <a:ext cx="7858125" cy="4158615"/>
          </a:xfrm>
          <a:prstGeom prst="roundRect">
            <a:avLst>
              <a:gd name="adj" fmla="val 4401"/>
            </a:avLst>
          </a:prstGeom>
          <a:solidFill>
            <a:schemeClr val="bg1">
              <a:alpha val="70000"/>
            </a:schemeClr>
          </a:solidFill>
          <a:ln w="571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spcBef>
                <a:spcPts val="0"/>
              </a:spcBef>
              <a:spcAft>
                <a:spcPts val="0"/>
              </a:spcAft>
              <a:defRPr/>
            </a:pPr>
            <a:r>
              <a:rPr lang="en-US" altLang="zh-CN" sz="1800" b="0"/>
              <a:t>1</a:t>
            </a:r>
            <a:endParaRPr lang="zh-CN" altLang="en-US" sz="1800" b="0" dirty="0"/>
          </a:p>
        </p:txBody>
      </p:sp>
      <p:sp>
        <p:nvSpPr>
          <p:cNvPr id="15364" name="AutoShape 5"/>
          <p:cNvSpPr>
            <a:spLocks noChangeArrowheads="1"/>
          </p:cNvSpPr>
          <p:nvPr/>
        </p:nvSpPr>
        <p:spPr bwMode="auto">
          <a:xfrm>
            <a:off x="1181735" y="1046480"/>
            <a:ext cx="7065645" cy="3729355"/>
          </a:xfrm>
          <a:prstGeom prst="roundRect">
            <a:avLst>
              <a:gd name="adj" fmla="val 42329"/>
            </a:avLst>
          </a:prstGeom>
          <a:solidFill>
            <a:srgbClr val="F2F2F2"/>
          </a:solidFill>
          <a:ln w="19050">
            <a:solidFill>
              <a:srgbClr val="7F7F7F"/>
            </a:solidFill>
            <a:round/>
          </a:ln>
        </p:spPr>
        <p:txBody>
          <a:bodyPr wrap="none" anchor="ctr"/>
          <a:p>
            <a:pPr algn="ctr"/>
            <a:endParaRPr lang="zh-CN" altLang="en-US" sz="1800" b="0">
              <a:solidFill>
                <a:schemeClr val="tx1"/>
              </a:solidFill>
              <a:latin typeface="Arial" panose="020B0604020202020204" pitchFamily="34" charset="0"/>
              <a:ea typeface="宋体" panose="02010600030101010101" pitchFamily="2" charset="-122"/>
            </a:endParaRPr>
          </a:p>
        </p:txBody>
      </p:sp>
      <p:sp>
        <p:nvSpPr>
          <p:cNvPr id="100" name="Text Box 23"/>
          <p:cNvSpPr txBox="1">
            <a:spLocks noChangeArrowheads="1"/>
          </p:cNvSpPr>
          <p:nvPr/>
        </p:nvSpPr>
        <p:spPr bwMode="auto">
          <a:xfrm>
            <a:off x="1181735" y="1699260"/>
            <a:ext cx="6781800" cy="2122805"/>
          </a:xfrm>
          <a:prstGeom prst="rect">
            <a:avLst/>
          </a:prstGeom>
          <a:noFill/>
          <a:ln w="9525">
            <a:noFill/>
            <a:miter lim="800000"/>
          </a:ln>
        </p:spPr>
        <p:txBody>
          <a:bodyPr wrap="square">
            <a:spAutoFit/>
            <a:scene3d>
              <a:camera prst="orthographicFront"/>
              <a:lightRig rig="threePt" dir="t"/>
            </a:scene3d>
          </a:bodyPr>
          <a:p>
            <a:pPr marL="457200" indent="-457200" eaLnBrk="0" hangingPunct="0"/>
            <a:endParaRPr lang="zh-CN" altLang="en-US" sz="2000" dirty="0">
              <a:solidFill>
                <a:schemeClr val="accent4"/>
              </a:solidFill>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第三部 </a:t>
            </a:r>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评标时特殊情况的处理</a:t>
            </a:r>
            <a:endParaRPr lang="zh-CN" altLang="en-US" sz="28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marL="457200" indent="-457200" algn="ctr"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p:txBody>
      </p:sp>
      <p:sp>
        <p:nvSpPr>
          <p:cNvPr id="111" name="Text Box 23"/>
          <p:cNvSpPr txBox="1">
            <a:spLocks noChangeArrowheads="1"/>
          </p:cNvSpPr>
          <p:nvPr/>
        </p:nvSpPr>
        <p:spPr bwMode="auto">
          <a:xfrm>
            <a:off x="1607820" y="4591685"/>
            <a:ext cx="6416040" cy="398780"/>
          </a:xfrm>
          <a:prstGeom prst="rect">
            <a:avLst/>
          </a:prstGeom>
          <a:noFill/>
          <a:ln w="9525">
            <a:noFill/>
            <a:miter lim="800000"/>
          </a:ln>
        </p:spPr>
        <p:txBody>
          <a:bodyPr wrap="square">
            <a:spAutoFit/>
          </a:bodyPr>
          <a:p>
            <a:pPr marL="457200" indent="-457200" eaLnBrk="0" hangingPunct="0"/>
            <a:r>
              <a:rPr lang="en-US" altLang="zh-CN" sz="2000" dirty="0">
                <a:solidFill>
                  <a:srgbClr val="0066CC"/>
                </a:solidFill>
                <a:latin typeface="黑体" panose="02010609060101010101" pitchFamily="2" charset="-122"/>
              </a:rPr>
              <a:t>   </a:t>
            </a:r>
            <a:endParaRPr lang="zh-CN" altLang="en-US" sz="2000" dirty="0">
              <a:solidFill>
                <a:srgbClr val="0066CC"/>
              </a:solidFill>
              <a:latin typeface="黑体" panose="02010609060101010101" pitchFamily="2"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193204"/>
            <a:ext cx="9001000" cy="398780"/>
          </a:xfrm>
          <a:prstGeom prst="rect">
            <a:avLst/>
          </a:prstGeom>
          <a:noFill/>
        </p:spPr>
        <p:txBody>
          <a:bodyPr wrap="square" rtlCol="0">
            <a:spAutoFit/>
          </a:bodyPr>
          <a:lstStyle/>
          <a:p>
            <a:pPr marL="457200" indent="-457200" algn="l" eaLnBrk="0" hangingPunct="0"/>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评标时特殊情况的处理</a:t>
            </a:r>
            <a:endPar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a typeface="微软雅黑" panose="020B0503020204020204" pitchFamily="34" charset="-122"/>
              <a:sym typeface="+mn-ea"/>
            </a:endParaRPr>
          </a:p>
        </p:txBody>
      </p:sp>
      <p:sp>
        <p:nvSpPr>
          <p:cNvPr id="4" name="TextBox 3"/>
          <p:cNvSpPr txBox="1"/>
          <p:nvPr/>
        </p:nvSpPr>
        <p:spPr>
          <a:xfrm>
            <a:off x="1005205" y="746125"/>
            <a:ext cx="6924040" cy="3830955"/>
          </a:xfrm>
          <a:prstGeom prst="rect">
            <a:avLst/>
          </a:prstGeom>
          <a:noFill/>
        </p:spPr>
        <p:txBody>
          <a:bodyPr wrap="square" rtlCol="0">
            <a:spAutoFit/>
          </a:bodyPr>
          <a:lstStyle/>
          <a:p>
            <a:pPr algn="l">
              <a:lnSpc>
                <a:spcPct val="150000"/>
              </a:lnSpc>
              <a:buClrTx/>
              <a:buSzTx/>
              <a:buFontTx/>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一、评标中对“细微偏差”的处理</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zh-CN" dirty="0">
                <a:solidFill>
                  <a:schemeClr val="bg1"/>
                </a:solidFill>
                <a:sym typeface="+mn-ea"/>
              </a:rPr>
              <a:t>     《七部委12号令》第二十六条 细微偏差是指投标文件在实质上响应招标文件要求，但在个别地方存在漏项或者提供了不完整的技术信息和数据等情况，并且补正这些遗漏或者不完整不会对其他投标人造成不公平的结果。细微偏差不影响投标文件的有效性。 </a:t>
            </a:r>
            <a:br>
              <a:rPr lang="zh-CN" altLang="zh-CN" dirty="0">
                <a:solidFill>
                  <a:schemeClr val="bg1"/>
                </a:solidFill>
                <a:sym typeface="+mn-ea"/>
              </a:rPr>
            </a:br>
            <a:r>
              <a:rPr lang="zh-CN" altLang="zh-CN" dirty="0">
                <a:solidFill>
                  <a:schemeClr val="bg1"/>
                </a:solidFill>
                <a:sym typeface="+mn-ea"/>
              </a:rPr>
              <a:t>　　评标委员会应当书面要求存在细微偏差的投标人在评标结束前予以补正。拒不补正的，在详细评审时可以对细微偏差作不利于该投标人的量化，量化标准应当在招标文件中规定。</a:t>
            </a:r>
            <a:br>
              <a:rPr lang="zh-CN" altLang="zh-CN" dirty="0">
                <a:solidFill>
                  <a:schemeClr val="bg1"/>
                </a:solidFill>
                <a:sym typeface="+mn-ea"/>
              </a:rPr>
            </a:br>
            <a:endParaRPr lang="zh-CN" altLang="zh-CN"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193204"/>
            <a:ext cx="9001000" cy="398780"/>
          </a:xfrm>
          <a:prstGeom prst="rect">
            <a:avLst/>
          </a:prstGeom>
          <a:noFill/>
        </p:spPr>
        <p:txBody>
          <a:bodyPr wrap="square" rtlCol="0">
            <a:spAutoFit/>
          </a:bodyPr>
          <a:lstStyle/>
          <a:p>
            <a:pPr marL="457200" indent="-457200" algn="l" eaLnBrk="0" hangingPunct="0"/>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评标时特殊情况的处理</a:t>
            </a:r>
            <a:endPar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a typeface="微软雅黑" panose="020B0503020204020204" pitchFamily="34" charset="-122"/>
              <a:sym typeface="+mn-ea"/>
            </a:endParaRPr>
          </a:p>
        </p:txBody>
      </p:sp>
      <p:sp>
        <p:nvSpPr>
          <p:cNvPr id="4" name="TextBox 3"/>
          <p:cNvSpPr txBox="1"/>
          <p:nvPr/>
        </p:nvSpPr>
        <p:spPr>
          <a:xfrm>
            <a:off x="526470" y="591594"/>
            <a:ext cx="7488832" cy="4823460"/>
          </a:xfrm>
          <a:prstGeom prst="rect">
            <a:avLst/>
          </a:prstGeom>
          <a:noFill/>
        </p:spPr>
        <p:txBody>
          <a:bodyPr wrap="square" rtlCol="0">
            <a:spAutoFit/>
          </a:bodyPr>
          <a:lstStyle/>
          <a:p>
            <a:pPr fontAlgn="auto">
              <a:lnSpc>
                <a:spcPts val="246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二、“视为串标”的认定与否决</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ts val="2460"/>
              </a:lnSpc>
              <a:buNone/>
            </a:pPr>
            <a:r>
              <a:rPr lang="zh-CN" altLang="zh-CN" dirty="0">
                <a:solidFill>
                  <a:schemeClr val="bg1"/>
                </a:solidFill>
                <a:sym typeface="+mn-ea"/>
              </a:rPr>
              <a:t>       为有效打击串通投标行为，《条例》采用了</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“视为”</a:t>
            </a:r>
            <a:r>
              <a:rPr lang="zh-CN" altLang="zh-CN" dirty="0">
                <a:solidFill>
                  <a:schemeClr val="bg1"/>
                </a:solidFill>
                <a:sym typeface="+mn-ea"/>
              </a:rPr>
              <a:t>这一立法技术。对于只要有某种客观外在表现形式的情况，评标委员会可以直接认定投标人之间存在串通并否决相关投标。</a:t>
            </a:r>
            <a:endParaRPr lang="zh-CN" altLang="zh-CN" dirty="0">
              <a:solidFill>
                <a:schemeClr val="bg1"/>
              </a:solidFill>
            </a:endParaRPr>
          </a:p>
          <a:p>
            <a:pPr fontAlgn="auto">
              <a:lnSpc>
                <a:spcPts val="2460"/>
              </a:lnSpc>
              <a:buNone/>
            </a:pPr>
            <a:r>
              <a:rPr lang="zh-CN" altLang="zh-CN" dirty="0">
                <a:solidFill>
                  <a:schemeClr val="bg1"/>
                </a:solidFill>
                <a:sym typeface="+mn-ea"/>
              </a:rPr>
              <a:t>      《实施条例》第四十条：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有下列情形之一的，视为投标人相互串通投标：</a:t>
            </a:r>
            <a:endParaRPr lang="zh-CN" altLang="zh-CN" dirty="0">
              <a:solidFill>
                <a:schemeClr val="bg1"/>
              </a:solidFill>
            </a:endParaRPr>
          </a:p>
          <a:p>
            <a:pPr fontAlgn="auto">
              <a:lnSpc>
                <a:spcPts val="2460"/>
              </a:lnSpc>
              <a:buNone/>
            </a:pPr>
            <a:r>
              <a:rPr lang="zh-CN" altLang="zh-CN" dirty="0">
                <a:solidFill>
                  <a:schemeClr val="bg1"/>
                </a:solidFill>
                <a:sym typeface="+mn-ea"/>
              </a:rPr>
              <a:t>（一）不同投标人的投标文件由同一单位或者个人编制；</a:t>
            </a:r>
            <a:endParaRPr lang="zh-CN" altLang="zh-CN" dirty="0">
              <a:solidFill>
                <a:schemeClr val="bg1"/>
              </a:solidFill>
              <a:sym typeface="+mn-ea"/>
            </a:endParaRPr>
          </a:p>
          <a:p>
            <a:pPr fontAlgn="auto">
              <a:lnSpc>
                <a:spcPts val="2460"/>
              </a:lnSpc>
              <a:buNone/>
            </a:pPr>
            <a:r>
              <a:rPr lang="zh-CN" altLang="zh-CN" dirty="0">
                <a:solidFill>
                  <a:schemeClr val="bg1"/>
                </a:solidFill>
                <a:sym typeface="+mn-ea"/>
              </a:rPr>
              <a:t>         </a:t>
            </a:r>
            <a:r>
              <a:rPr lang="zh-CN" altLang="en-US">
                <a:solidFill>
                  <a:srgbClr val="FF0000"/>
                </a:solidFill>
                <a:latin typeface="黑体" panose="02010609060101010101" pitchFamily="2" charset="-122"/>
                <a:sym typeface="+mn-ea"/>
              </a:rPr>
              <a:t> 如：不同单位的投标文件出自同一台电脑，不同单位的投标文件的编制为同一人等和。</a:t>
            </a:r>
            <a:endParaRPr lang="zh-CN" altLang="en-US">
              <a:solidFill>
                <a:srgbClr val="FF0000"/>
              </a:solidFill>
              <a:latin typeface="黑体" panose="02010609060101010101" pitchFamily="2" charset="-122"/>
              <a:sym typeface="+mn-ea"/>
            </a:endParaRPr>
          </a:p>
          <a:p>
            <a:pPr fontAlgn="auto">
              <a:lnSpc>
                <a:spcPts val="2460"/>
              </a:lnSpc>
              <a:buNone/>
            </a:pPr>
            <a:r>
              <a:rPr lang="zh-CN" altLang="zh-CN" dirty="0">
                <a:solidFill>
                  <a:schemeClr val="bg1"/>
                </a:solidFill>
                <a:sym typeface="+mn-ea"/>
              </a:rPr>
              <a:t>（二）不同投标人委托同一单位或者个人办理投标事宜；</a:t>
            </a:r>
            <a:endParaRPr lang="zh-CN" altLang="zh-CN" dirty="0">
              <a:solidFill>
                <a:schemeClr val="bg1"/>
              </a:solidFill>
              <a:sym typeface="+mn-ea"/>
            </a:endParaRPr>
          </a:p>
          <a:p>
            <a:pPr fontAlgn="auto">
              <a:lnSpc>
                <a:spcPts val="2460"/>
              </a:lnSpc>
              <a:buNone/>
            </a:pPr>
            <a:r>
              <a:rPr lang="zh-CN" altLang="en-US">
                <a:solidFill>
                  <a:srgbClr val="FF0000"/>
                </a:solidFill>
                <a:latin typeface="黑体" panose="02010609060101010101" pitchFamily="2" charset="-122"/>
                <a:sym typeface="+mn-ea"/>
              </a:rPr>
              <a:t>   如：一是，不同单位的投标文件的编制者为同一人或出自同一台电脑、打印机等；二是委托同一单位或同一人办理同一项目投标的不同环节的。三是要示投标人委托他人办理投标事宜的，就好要求受托人出具书面承诺，声明受托人不存在受托承担同一项目招标或投标；三是采用电子招投标的，从同一</a:t>
            </a:r>
            <a:r>
              <a:rPr lang="en-US" altLang="zh-CN">
                <a:solidFill>
                  <a:srgbClr val="FF0000"/>
                </a:solidFill>
                <a:latin typeface="黑体" panose="02010609060101010101" pitchFamily="2" charset="-122"/>
                <a:sym typeface="+mn-ea"/>
              </a:rPr>
              <a:t>IP</a:t>
            </a:r>
            <a:r>
              <a:rPr lang="zh-CN" altLang="en-US">
                <a:solidFill>
                  <a:srgbClr val="FF0000"/>
                </a:solidFill>
                <a:latin typeface="黑体" panose="02010609060101010101" pitchFamily="2" charset="-122"/>
                <a:sym typeface="+mn-ea"/>
              </a:rPr>
              <a:t>地址下载招标文件或上传投标文件等。</a:t>
            </a:r>
            <a:endParaRPr lang="zh-CN" altLang="zh-CN"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193204"/>
            <a:ext cx="9001000" cy="398780"/>
          </a:xfrm>
          <a:prstGeom prst="rect">
            <a:avLst/>
          </a:prstGeom>
          <a:noFill/>
        </p:spPr>
        <p:txBody>
          <a:bodyPr wrap="square" rtlCol="0">
            <a:spAutoFit/>
          </a:bodyPr>
          <a:lstStyle/>
          <a:p>
            <a:pPr marL="457200" indent="-457200" algn="l" eaLnBrk="0" hangingPunct="0"/>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评标时特殊情况的处理</a:t>
            </a:r>
            <a:endPar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a typeface="微软雅黑" panose="020B0503020204020204" pitchFamily="34" charset="-122"/>
              <a:sym typeface="+mn-ea"/>
            </a:endParaRPr>
          </a:p>
        </p:txBody>
      </p:sp>
      <p:sp>
        <p:nvSpPr>
          <p:cNvPr id="4" name="TextBox 3"/>
          <p:cNvSpPr txBox="1"/>
          <p:nvPr/>
        </p:nvSpPr>
        <p:spPr>
          <a:xfrm>
            <a:off x="526470" y="591594"/>
            <a:ext cx="7488832" cy="4661535"/>
          </a:xfrm>
          <a:prstGeom prst="rect">
            <a:avLst/>
          </a:prstGeom>
          <a:noFill/>
        </p:spPr>
        <p:txBody>
          <a:bodyPr wrap="square" rtlCol="0">
            <a:spAutoFit/>
          </a:bodyPr>
          <a:lstStyle/>
          <a:p>
            <a:pPr fontAlgn="auto">
              <a:lnSpc>
                <a:spcPct val="150000"/>
              </a:lnSpc>
              <a:buNone/>
            </a:pPr>
            <a:r>
              <a:rPr lang="zh-CN" altLang="zh-CN" dirty="0">
                <a:solidFill>
                  <a:schemeClr val="bg1"/>
                </a:solidFill>
                <a:sym typeface="+mn-ea"/>
              </a:rPr>
              <a:t>（三）不同投标人的投标文件载明的项目管理成员为同一人；</a:t>
            </a:r>
            <a:endParaRPr lang="zh-CN" altLang="zh-CN" dirty="0">
              <a:solidFill>
                <a:schemeClr val="bg1"/>
              </a:solidFill>
            </a:endParaRPr>
          </a:p>
          <a:p>
            <a:pPr fontAlgn="auto">
              <a:lnSpc>
                <a:spcPct val="150000"/>
              </a:lnSpc>
              <a:buNone/>
            </a:pPr>
            <a:r>
              <a:rPr lang="zh-CN" altLang="zh-CN" dirty="0">
                <a:solidFill>
                  <a:schemeClr val="bg1"/>
                </a:solidFill>
                <a:sym typeface="+mn-ea"/>
              </a:rPr>
              <a:t>（四）不同投标人的投标文件异常一致或者投标报价呈规律性差异；</a:t>
            </a:r>
            <a:endParaRPr lang="zh-CN" altLang="zh-CN" dirty="0">
              <a:solidFill>
                <a:schemeClr val="bg1"/>
              </a:solidFill>
              <a:sym typeface="+mn-ea"/>
            </a:endParaRPr>
          </a:p>
          <a:p>
            <a:pPr fontAlgn="auto">
              <a:lnSpc>
                <a:spcPct val="150000"/>
              </a:lnSpc>
              <a:buNone/>
            </a:pPr>
            <a:r>
              <a:rPr lang="zh-CN" altLang="en-US">
                <a:solidFill>
                  <a:srgbClr val="FF0000"/>
                </a:solidFill>
                <a:latin typeface="黑体" panose="02010609060101010101" pitchFamily="2" charset="-122"/>
                <a:sym typeface="+mn-ea"/>
              </a:rPr>
              <a:t>异常一致：一般指极小概率或完全不可能一致的内容在不同投标文件中同时出现。如：投标文件中内容错误或打印错误雷同，由投标人自行编制文件的格式完全一致，属于某一投标人特有的业绩、标准、编号、标识等在其他投标人的投标文件中同时出现等。</a:t>
            </a:r>
            <a:endParaRPr lang="zh-CN" altLang="en-US">
              <a:solidFill>
                <a:srgbClr val="FF0000"/>
              </a:solidFill>
              <a:latin typeface="黑体" panose="02010609060101010101" pitchFamily="2" charset="-122"/>
              <a:sym typeface="+mn-ea"/>
            </a:endParaRPr>
          </a:p>
          <a:p>
            <a:pPr fontAlgn="auto">
              <a:lnSpc>
                <a:spcPct val="150000"/>
              </a:lnSpc>
              <a:buNone/>
            </a:pPr>
            <a:r>
              <a:rPr lang="zh-CN" altLang="en-US">
                <a:solidFill>
                  <a:srgbClr val="FF0000"/>
                </a:solidFill>
                <a:latin typeface="黑体" panose="02010609060101010101" pitchFamily="2" charset="-122"/>
                <a:sym typeface="+mn-ea"/>
              </a:rPr>
              <a:t>规律性差异：一般指不同投标报价呈等差数列、不同投标人的投标报价的差额本身呈等差数列或规律性的百分比等）</a:t>
            </a:r>
            <a:endParaRPr lang="zh-CN" altLang="zh-CN" dirty="0">
              <a:solidFill>
                <a:schemeClr val="bg1"/>
              </a:solidFill>
            </a:endParaRPr>
          </a:p>
          <a:p>
            <a:pPr fontAlgn="auto">
              <a:lnSpc>
                <a:spcPct val="150000"/>
              </a:lnSpc>
              <a:buNone/>
            </a:pPr>
            <a:r>
              <a:rPr lang="zh-CN" altLang="zh-CN" dirty="0">
                <a:solidFill>
                  <a:schemeClr val="bg1"/>
                </a:solidFill>
                <a:sym typeface="+mn-ea"/>
              </a:rPr>
              <a:t>（五）不同投标人的投标文件相互混装；</a:t>
            </a:r>
            <a:endParaRPr lang="zh-CN" altLang="zh-CN" dirty="0">
              <a:solidFill>
                <a:schemeClr val="bg1"/>
              </a:solidFill>
            </a:endParaRPr>
          </a:p>
          <a:p>
            <a:pPr fontAlgn="auto">
              <a:lnSpc>
                <a:spcPct val="150000"/>
              </a:lnSpc>
              <a:buNone/>
            </a:pPr>
            <a:r>
              <a:rPr lang="zh-CN" altLang="zh-CN" dirty="0">
                <a:solidFill>
                  <a:schemeClr val="bg1"/>
                </a:solidFill>
                <a:sym typeface="+mn-ea"/>
              </a:rPr>
              <a:t>（六）不同投标人的投标保证金从同一单位或者个人的账户转出。     </a:t>
            </a:r>
            <a:endParaRPr lang="zh-CN" altLang="zh-CN" dirty="0">
              <a:solidFill>
                <a:schemeClr val="bg1"/>
              </a:solidFill>
            </a:endParaRPr>
          </a:p>
          <a:p>
            <a:pPr fontAlgn="auto">
              <a:lnSpc>
                <a:spcPct val="150000"/>
              </a:lnSpc>
              <a:buNone/>
            </a:pPr>
            <a:endParaRPr lang="zh-CN" altLang="zh-CN"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193204"/>
            <a:ext cx="9001000" cy="398780"/>
          </a:xfrm>
          <a:prstGeom prst="rect">
            <a:avLst/>
          </a:prstGeom>
          <a:noFill/>
        </p:spPr>
        <p:txBody>
          <a:bodyPr wrap="square" rtlCol="0">
            <a:spAutoFit/>
          </a:bodyPr>
          <a:lstStyle/>
          <a:p>
            <a:pPr marL="457200" indent="-457200" algn="l" eaLnBrk="0" hangingPunct="0"/>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评标时特殊情况的处理</a:t>
            </a:r>
            <a:endPar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a typeface="微软雅黑" panose="020B0503020204020204" pitchFamily="34" charset="-122"/>
              <a:sym typeface="+mn-ea"/>
            </a:endParaRPr>
          </a:p>
        </p:txBody>
      </p:sp>
      <p:sp>
        <p:nvSpPr>
          <p:cNvPr id="4" name="TextBox 3"/>
          <p:cNvSpPr txBox="1"/>
          <p:nvPr/>
        </p:nvSpPr>
        <p:spPr>
          <a:xfrm>
            <a:off x="526470" y="591594"/>
            <a:ext cx="7488832" cy="4661535"/>
          </a:xfrm>
          <a:prstGeom prst="rect">
            <a:avLst/>
          </a:prstGeom>
          <a:noFill/>
        </p:spPr>
        <p:txBody>
          <a:bodyPr wrap="square" rtlCol="0">
            <a:spAutoFit/>
          </a:bodyPr>
          <a:lstStyle/>
          <a:p>
            <a:pPr fontAlgn="auto">
              <a:lnSpc>
                <a:spcPct val="15000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三、对“有效标不足三家”的处理</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zh-CN" dirty="0">
                <a:solidFill>
                  <a:schemeClr val="bg1"/>
                </a:solidFill>
                <a:sym typeface="+mn-ea"/>
              </a:rPr>
              <a:t>      《七部委12号令》第二十七条规定：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因有效投标不足三个使得投标明显缺乏竞争的，评标委员会可以否决全部投标。  </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zh-CN" dirty="0">
                <a:solidFill>
                  <a:schemeClr val="bg1"/>
                </a:solidFill>
                <a:sym typeface="+mn-ea"/>
              </a:rPr>
              <a:t>        投标人少于三个或者所有投标被否决的，招标人应当依法重新招标。</a:t>
            </a:r>
            <a:endParaRPr lang="zh-CN" altLang="zh-CN" dirty="0">
              <a:solidFill>
                <a:schemeClr val="bg1"/>
              </a:solidFill>
            </a:endParaRPr>
          </a:p>
          <a:p>
            <a:pPr fontAlgn="auto">
              <a:lnSpc>
                <a:spcPct val="150000"/>
              </a:lnSpc>
              <a:buNone/>
            </a:pPr>
            <a:r>
              <a:rPr lang="zh-CN" altLang="zh-CN" dirty="0">
                <a:solidFill>
                  <a:schemeClr val="bg1"/>
                </a:solidFill>
                <a:sym typeface="+mn-ea"/>
              </a:rPr>
              <a:t>    正常情况下《招标投标法》规定重新招标只有两种：投标截止时投标人少于三个；评标后所有投标被否决。</a:t>
            </a:r>
            <a:endParaRPr lang="zh-CN" altLang="zh-CN" dirty="0">
              <a:solidFill>
                <a:schemeClr val="bg1"/>
              </a:solidFill>
            </a:endParaRPr>
          </a:p>
          <a:p>
            <a:pPr fontAlgn="auto">
              <a:lnSpc>
                <a:spcPct val="150000"/>
              </a:lnSpc>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有效投标不足三个的处理办法：</a:t>
            </a:r>
            <a:endParaRPr lang="zh-CN" altLang="zh-CN" dirty="0">
              <a:solidFill>
                <a:schemeClr val="bg1"/>
              </a:solidFill>
            </a:endParaRPr>
          </a:p>
          <a:p>
            <a:pPr fontAlgn="auto">
              <a:lnSpc>
                <a:spcPct val="150000"/>
              </a:lnSpc>
              <a:buNone/>
            </a:pPr>
            <a:r>
              <a:rPr lang="zh-CN" altLang="zh-CN" dirty="0">
                <a:solidFill>
                  <a:schemeClr val="bg1"/>
                </a:solidFill>
                <a:sym typeface="+mn-ea"/>
              </a:rPr>
              <a:t>      有效标不足三家≠否决全部；</a:t>
            </a:r>
            <a:endParaRPr lang="zh-CN" altLang="zh-CN" dirty="0">
              <a:solidFill>
                <a:schemeClr val="bg1"/>
              </a:solidFill>
            </a:endParaRPr>
          </a:p>
          <a:p>
            <a:pPr fontAlgn="auto">
              <a:lnSpc>
                <a:spcPct val="150000"/>
              </a:lnSpc>
              <a:buNone/>
            </a:pPr>
            <a:r>
              <a:rPr lang="zh-CN" altLang="zh-CN" dirty="0">
                <a:solidFill>
                  <a:schemeClr val="bg1"/>
                </a:solidFill>
                <a:sym typeface="+mn-ea"/>
              </a:rPr>
              <a:t>      关键是所剩有效投标是否有竞争性；</a:t>
            </a:r>
            <a:endParaRPr lang="zh-CN" altLang="zh-CN" dirty="0">
              <a:solidFill>
                <a:schemeClr val="bg1"/>
              </a:solidFill>
            </a:endParaRPr>
          </a:p>
          <a:p>
            <a:pPr fontAlgn="auto">
              <a:lnSpc>
                <a:spcPct val="150000"/>
              </a:lnSpc>
              <a:buNone/>
            </a:pPr>
            <a:r>
              <a:rPr lang="zh-CN" altLang="zh-CN" dirty="0">
                <a:solidFill>
                  <a:schemeClr val="bg1"/>
                </a:solidFill>
                <a:sym typeface="+mn-ea"/>
              </a:rPr>
              <a:t>      是否有竞争性由评标委员会判定。</a:t>
            </a:r>
            <a:endParaRPr lang="zh-CN" altLang="zh-CN" dirty="0">
              <a:solidFill>
                <a:schemeClr val="bg1"/>
              </a:solidFill>
            </a:endParaRPr>
          </a:p>
          <a:p>
            <a:pPr fontAlgn="auto">
              <a:lnSpc>
                <a:spcPct val="150000"/>
              </a:lnSpc>
              <a:buNone/>
            </a:pPr>
            <a:endParaRPr lang="zh-CN" altLang="zh-CN"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6" y="285732"/>
            <a:ext cx="1210588" cy="40011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培训提纲</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97" name="圆角矩形 96"/>
          <p:cNvSpPr/>
          <p:nvPr/>
        </p:nvSpPr>
        <p:spPr>
          <a:xfrm>
            <a:off x="643255" y="831850"/>
            <a:ext cx="7858125" cy="4158615"/>
          </a:xfrm>
          <a:prstGeom prst="roundRect">
            <a:avLst>
              <a:gd name="adj" fmla="val 4401"/>
            </a:avLst>
          </a:prstGeom>
          <a:solidFill>
            <a:schemeClr val="bg1">
              <a:alpha val="70000"/>
            </a:schemeClr>
          </a:solidFill>
          <a:ln w="571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spcBef>
                <a:spcPts val="0"/>
              </a:spcBef>
              <a:spcAft>
                <a:spcPts val="0"/>
              </a:spcAft>
              <a:defRPr/>
            </a:pPr>
            <a:r>
              <a:rPr lang="en-US" altLang="zh-CN" sz="1800" b="0"/>
              <a:t>1</a:t>
            </a:r>
            <a:endParaRPr lang="zh-CN" altLang="en-US" sz="1800" b="0" dirty="0"/>
          </a:p>
        </p:txBody>
      </p:sp>
      <p:sp>
        <p:nvSpPr>
          <p:cNvPr id="15364" name="AutoShape 5"/>
          <p:cNvSpPr>
            <a:spLocks noChangeArrowheads="1"/>
          </p:cNvSpPr>
          <p:nvPr/>
        </p:nvSpPr>
        <p:spPr bwMode="auto">
          <a:xfrm>
            <a:off x="1181735" y="1046480"/>
            <a:ext cx="7065645" cy="3729355"/>
          </a:xfrm>
          <a:prstGeom prst="roundRect">
            <a:avLst>
              <a:gd name="adj" fmla="val 42329"/>
            </a:avLst>
          </a:prstGeom>
          <a:solidFill>
            <a:srgbClr val="F2F2F2"/>
          </a:solidFill>
          <a:ln w="19050">
            <a:solidFill>
              <a:srgbClr val="7F7F7F"/>
            </a:solidFill>
            <a:round/>
          </a:ln>
        </p:spPr>
        <p:txBody>
          <a:bodyPr wrap="none" anchor="ctr"/>
          <a:p>
            <a:pPr algn="ctr"/>
            <a:endParaRPr lang="zh-CN" altLang="en-US" sz="1800" b="0">
              <a:solidFill>
                <a:schemeClr val="tx1"/>
              </a:solidFill>
              <a:latin typeface="Arial" panose="020B0604020202020204" pitchFamily="34" charset="0"/>
              <a:ea typeface="宋体" panose="02010600030101010101" pitchFamily="2" charset="-122"/>
            </a:endParaRPr>
          </a:p>
        </p:txBody>
      </p:sp>
      <p:sp>
        <p:nvSpPr>
          <p:cNvPr id="100" name="Text Box 23"/>
          <p:cNvSpPr txBox="1">
            <a:spLocks noChangeArrowheads="1"/>
          </p:cNvSpPr>
          <p:nvPr/>
        </p:nvSpPr>
        <p:spPr bwMode="auto">
          <a:xfrm>
            <a:off x="1181735" y="1699260"/>
            <a:ext cx="6781800" cy="2553335"/>
          </a:xfrm>
          <a:prstGeom prst="rect">
            <a:avLst/>
          </a:prstGeom>
          <a:noFill/>
          <a:ln w="9525">
            <a:noFill/>
            <a:miter lim="800000"/>
          </a:ln>
        </p:spPr>
        <p:txBody>
          <a:bodyPr wrap="square">
            <a:spAutoFit/>
            <a:scene3d>
              <a:camera prst="orthographicFront"/>
              <a:lightRig rig="threePt" dir="t"/>
            </a:scene3d>
          </a:bodyPr>
          <a:p>
            <a:pPr marL="457200" indent="-457200" eaLnBrk="0" hangingPunct="0"/>
            <a:endParaRPr lang="zh-CN" altLang="en-US" sz="2000" dirty="0">
              <a:solidFill>
                <a:schemeClr val="accent4"/>
              </a:solidFill>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第四部 </a:t>
            </a:r>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评标中存在的主要问题</a:t>
            </a:r>
            <a:endParaRPr lang="zh-CN" altLang="en-US" sz="28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marL="457200" indent="-457200" algn="ctr" eaLnBrk="0" hangingPunct="0"/>
            <a:endParaRPr lang="zh-CN" altLang="en-US" sz="28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marL="457200" indent="-457200" algn="ctr"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p:txBody>
      </p:sp>
      <p:sp>
        <p:nvSpPr>
          <p:cNvPr id="111" name="Text Box 23"/>
          <p:cNvSpPr txBox="1">
            <a:spLocks noChangeArrowheads="1"/>
          </p:cNvSpPr>
          <p:nvPr/>
        </p:nvSpPr>
        <p:spPr bwMode="auto">
          <a:xfrm>
            <a:off x="1607820" y="4591685"/>
            <a:ext cx="6416040" cy="398780"/>
          </a:xfrm>
          <a:prstGeom prst="rect">
            <a:avLst/>
          </a:prstGeom>
          <a:noFill/>
          <a:ln w="9525">
            <a:noFill/>
            <a:miter lim="800000"/>
          </a:ln>
        </p:spPr>
        <p:txBody>
          <a:bodyPr wrap="square">
            <a:spAutoFit/>
          </a:bodyPr>
          <a:p>
            <a:pPr marL="457200" indent="-457200" eaLnBrk="0" hangingPunct="0"/>
            <a:r>
              <a:rPr lang="en-US" altLang="zh-CN" sz="2000" dirty="0">
                <a:solidFill>
                  <a:srgbClr val="0066CC"/>
                </a:solidFill>
                <a:latin typeface="黑体" panose="02010609060101010101" pitchFamily="2" charset="-122"/>
              </a:rPr>
              <a:t>   </a:t>
            </a:r>
            <a:endParaRPr lang="zh-CN" altLang="en-US" sz="2000" dirty="0">
              <a:solidFill>
                <a:srgbClr val="0066CC"/>
              </a:solidFill>
              <a:latin typeface="黑体" panose="02010609060101010101" pitchFamily="2"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4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94415" y="703354"/>
            <a:ext cx="7488832" cy="3830955"/>
          </a:xfrm>
          <a:prstGeom prst="rect">
            <a:avLst/>
          </a:prstGeom>
          <a:noFill/>
        </p:spPr>
        <p:txBody>
          <a:bodyPr wrap="square" rtlCol="0">
            <a:spAutoFit/>
          </a:bodyPr>
          <a:lstStyle/>
          <a:p>
            <a:pPr fontAlgn="auto">
              <a:lnSpc>
                <a:spcPct val="15000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1、</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应当回避而不回避</a:t>
            </a:r>
            <a:endParaRPr lang="zh-CN" altLang="zh-CN" dirty="0">
              <a:solidFill>
                <a:schemeClr val="bg1"/>
              </a:solidFill>
            </a:endParaRPr>
          </a:p>
          <a:p>
            <a:pPr fontAlgn="auto">
              <a:lnSpc>
                <a:spcPct val="150000"/>
              </a:lnSpc>
              <a:buNone/>
            </a:pPr>
            <a:r>
              <a:rPr lang="zh-CN" altLang="zh-CN" dirty="0">
                <a:solidFill>
                  <a:schemeClr val="bg1"/>
                </a:solidFill>
                <a:sym typeface="+mn-ea"/>
              </a:rPr>
              <a:t>      《实施条例》第四十六条规定：评标委员会成员与投标人有利害关系的，应当主动回避。</a:t>
            </a:r>
            <a:endParaRPr lang="zh-CN" altLang="zh-CN" dirty="0">
              <a:solidFill>
                <a:schemeClr val="bg1"/>
              </a:solidFill>
            </a:endParaRPr>
          </a:p>
          <a:p>
            <a:pPr fontAlgn="auto">
              <a:lnSpc>
                <a:spcPct val="150000"/>
              </a:lnSpc>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1）投标人主要负责人的近亲属：</a:t>
            </a:r>
            <a:endParaRPr lang="zh-CN" altLang="zh-CN" dirty="0">
              <a:solidFill>
                <a:schemeClr val="bg1"/>
              </a:solidFill>
            </a:endParaRPr>
          </a:p>
          <a:p>
            <a:pPr fontAlgn="auto">
              <a:lnSpc>
                <a:spcPct val="150000"/>
              </a:lnSpc>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投标人主要负责人</a:t>
            </a:r>
            <a:r>
              <a:rPr lang="zh-CN" altLang="zh-CN" dirty="0">
                <a:solidFill>
                  <a:schemeClr val="bg1"/>
                </a:solidFill>
                <a:sym typeface="+mn-ea"/>
              </a:rPr>
              <a:t>一般是指：投标人党、行政及技术方面的正、副职，公司董事长、副董事长、厂长、副厂长、经理、副经理、总工、副总工等。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近亲属</a:t>
            </a:r>
            <a:r>
              <a:rPr lang="zh-CN" altLang="zh-CN" dirty="0">
                <a:solidFill>
                  <a:schemeClr val="bg1"/>
                </a:solidFill>
                <a:sym typeface="+mn-ea"/>
              </a:rPr>
              <a:t>一般是指：配偶、父母、子女、兄弟姐妹、祖父母、外祖父母、孙子女、外孙子女等。   </a:t>
            </a:r>
            <a:endParaRPr lang="zh-CN" altLang="zh-CN" dirty="0">
              <a:solidFill>
                <a:schemeClr val="bg1"/>
              </a:solidFill>
              <a:sym typeface="+mn-ea"/>
            </a:endParaRPr>
          </a:p>
          <a:p>
            <a:pPr fontAlgn="auto">
              <a:lnSpc>
                <a:spcPct val="150000"/>
              </a:lnSpc>
              <a:buNone/>
            </a:pPr>
            <a:r>
              <a:rPr lang="zh-CN" altLang="zh-CN" dirty="0">
                <a:solidFill>
                  <a:schemeClr val="bg1"/>
                </a:solidFill>
                <a:sym typeface="+mn-ea"/>
              </a:rPr>
              <a:t> </a:t>
            </a:r>
            <a:r>
              <a:rPr lang="zh-CN" altLang="zh-CN" u="sng"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09"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594360" y="665480"/>
            <a:ext cx="7548245" cy="3415030"/>
          </a:xfrm>
          <a:prstGeom prst="rect">
            <a:avLst/>
          </a:prstGeom>
          <a:noFill/>
        </p:spPr>
        <p:txBody>
          <a:bodyPr wrap="square" rtlCol="0">
            <a:spAutoFit/>
          </a:bodyPr>
          <a:lstStyle/>
          <a:p>
            <a:pPr algn="l">
              <a:lnSpc>
                <a:spcPct val="150000"/>
              </a:lnSpc>
              <a:buClrTx/>
              <a:buSzTx/>
              <a:buNone/>
            </a:pPr>
            <a:r>
              <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2）与投标人有经济利益关系：</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algn="l">
              <a:lnSpc>
                <a:spcPct val="150000"/>
              </a:lnSpc>
              <a:buClrTx/>
              <a:buSzTx/>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（3）参与了本项目的投标报价的编制、咨询服务等相关工作。</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ct val="150000"/>
              </a:lnSpc>
              <a:buClrTx/>
              <a:buSzTx/>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4</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主动回避：</a:t>
            </a:r>
            <a:r>
              <a:rPr lang="zh-CN" altLang="zh-CN" dirty="0">
                <a:solidFill>
                  <a:schemeClr val="bg1"/>
                </a:solidFill>
                <a:sym typeface="+mn-ea"/>
              </a:rPr>
              <a:t>到评标现场得知投标人名单后主动提出.</a:t>
            </a:r>
            <a:endParaRPr lang="zh-CN" altLang="zh-CN" dirty="0">
              <a:solidFill>
                <a:schemeClr val="bg1"/>
              </a:solidFill>
              <a:sym typeface="+mn-ea"/>
            </a:endParaRPr>
          </a:p>
          <a:p>
            <a:pPr algn="l" fontAlgn="auto">
              <a:lnSpc>
                <a:spcPct val="15000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2、不能坚持独立评审的原则，无法做到客观、公平、公正。</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ct val="150000"/>
              </a:lnSpc>
              <a:buNone/>
            </a:pPr>
            <a:r>
              <a:rPr lang="zh-CN" altLang="zh-CN" dirty="0">
                <a:solidFill>
                  <a:schemeClr val="bg1"/>
                </a:solidFill>
                <a:sym typeface="+mn-ea"/>
              </a:rPr>
              <a:t>      （1）严格遵守《实施条例》第四十九条规定：  “评标委员会成员不得向招标人征询确定中标人的意向，不得接受任何单位或者个人明示或者暗示提出的倾向或者排斥特定投标人的要求。”</a:t>
            </a:r>
            <a:endParaRPr lang="zh-CN" altLang="zh-CN" dirty="0">
              <a:solidFill>
                <a:schemeClr val="bg1"/>
              </a:solidFill>
            </a:endParaRPr>
          </a:p>
          <a:p>
            <a:pPr algn="l" fontAlgn="auto">
              <a:lnSpc>
                <a:spcPct val="150000"/>
              </a:lnSpc>
              <a:buNone/>
            </a:pPr>
            <a:r>
              <a:rPr lang="en-US" altLang="zh-CN">
                <a:solidFill>
                  <a:srgbClr val="FFFF00"/>
                </a:solidFill>
                <a:effectLst>
                  <a:outerShdw blurRad="38100" dist="38100" dir="2700000">
                    <a:srgbClr val="000000"/>
                  </a:outerShdw>
                </a:effectLst>
                <a:ea typeface="华文仿宋" pitchFamily="2" charset="-122"/>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5593080"/>
          </a:xfrm>
          <a:prstGeom prst="rect">
            <a:avLst/>
          </a:prstGeom>
          <a:noFill/>
        </p:spPr>
        <p:txBody>
          <a:bodyPr wrap="square" rtlCol="0">
            <a:spAutoFit/>
          </a:bodyPr>
          <a:lstStyle/>
          <a:p>
            <a:pPr algn="l" fontAlgn="auto">
              <a:lnSpc>
                <a:spcPts val="2860"/>
              </a:lnSpc>
              <a:buNone/>
            </a:pPr>
            <a:r>
              <a:rPr lang="en-US" altLang="zh-CN">
                <a:effectLst>
                  <a:outerShdw blurRad="38100" dist="38100" dir="2700000">
                    <a:srgbClr val="000000"/>
                  </a:outerShdw>
                </a:effectLst>
                <a:sym typeface="+mn-ea"/>
              </a:rPr>
              <a:t>     </a:t>
            </a: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（2）正确执行《实施条例》第三十四条 ：</a:t>
            </a:r>
            <a:endParaRPr lang="zh-CN" altLang="zh-CN" dirty="0">
              <a:solidFill>
                <a:schemeClr val="bg1"/>
              </a:solidFill>
            </a:endParaRPr>
          </a:p>
          <a:p>
            <a:pPr algn="l" fontAlgn="auto">
              <a:lnSpc>
                <a:spcPts val="2860"/>
              </a:lnSpc>
              <a:buNone/>
            </a:pPr>
            <a:r>
              <a:rPr lang="zh-CN" altLang="zh-CN" dirty="0">
                <a:solidFill>
                  <a:schemeClr val="bg1"/>
                </a:solidFill>
                <a:sym typeface="+mn-ea"/>
              </a:rPr>
              <a:t>        与招标人存在利害关系可能影响招标公正性的法人、其他组织或者个人，不得参加投标。</a:t>
            </a:r>
            <a:br>
              <a:rPr lang="zh-CN" altLang="zh-CN" dirty="0">
                <a:solidFill>
                  <a:schemeClr val="bg1"/>
                </a:solidFill>
                <a:sym typeface="+mn-ea"/>
              </a:rPr>
            </a:br>
            <a:r>
              <a:rPr lang="zh-CN" altLang="zh-CN" dirty="0">
                <a:solidFill>
                  <a:schemeClr val="bg1"/>
                </a:solidFill>
                <a:sym typeface="+mn-ea"/>
              </a:rPr>
              <a:t>       单位负责人为同一人或者存在控股、管理关系的不同单位，不得参加同一标段投标或者未划分标段的同一招标项目投标。</a:t>
            </a:r>
            <a:br>
              <a:rPr lang="zh-CN" altLang="zh-CN" dirty="0">
                <a:solidFill>
                  <a:schemeClr val="bg1"/>
                </a:solidFill>
                <a:sym typeface="+mn-ea"/>
              </a:rPr>
            </a:br>
            <a:r>
              <a:rPr lang="zh-CN" altLang="zh-CN" dirty="0">
                <a:solidFill>
                  <a:schemeClr val="bg1"/>
                </a:solidFill>
                <a:sym typeface="+mn-ea"/>
              </a:rPr>
              <a:t>    违反前两款规定的，相关投标均无效。</a:t>
            </a:r>
            <a:endParaRPr lang="zh-CN" altLang="zh-CN" dirty="0">
              <a:solidFill>
                <a:schemeClr val="bg1"/>
              </a:solidFill>
              <a:sym typeface="+mn-ea"/>
            </a:endParaRPr>
          </a:p>
          <a:p>
            <a:pPr algn="l" fontAlgn="auto">
              <a:lnSpc>
                <a:spcPts val="286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（3）实事求是履行“履约能力审查”的职能。</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ts val="2860"/>
              </a:lnSpc>
              <a:buNone/>
            </a:pPr>
            <a:r>
              <a:rPr lang="en-US" altLang="zh-CN">
                <a:effectLst>
                  <a:outerShdw blurRad="38100" dist="38100" dir="2700000">
                    <a:srgbClr val="000000"/>
                  </a:outerShdw>
                </a:effectLst>
                <a:sym typeface="+mn-ea"/>
              </a:rPr>
              <a:t>      </a:t>
            </a:r>
            <a:r>
              <a:rPr lang="zh-CN" altLang="zh-CN" dirty="0">
                <a:solidFill>
                  <a:schemeClr val="bg1"/>
                </a:solidFill>
                <a:sym typeface="+mn-ea"/>
              </a:rPr>
              <a:t>《实施条例》第五十六条 中标候选人的经营、财务状况发生较大变化或者存在违法行为，招标人认为可能影响其履约能力的，应当在发出中标通知书前由原评标委员会按照招标文件规定的标准和方法审查确认。</a:t>
            </a:r>
            <a:endParaRPr lang="zh-CN" altLang="zh-CN" dirty="0">
              <a:solidFill>
                <a:schemeClr val="bg1"/>
              </a:solidFill>
            </a:endParaRPr>
          </a:p>
          <a:p>
            <a:pPr algn="l" fontAlgn="auto">
              <a:lnSpc>
                <a:spcPts val="2860"/>
              </a:lnSpc>
              <a:buNone/>
            </a:pPr>
            <a:r>
              <a:rPr lang="zh-CN" altLang="zh-CN" dirty="0">
                <a:solidFill>
                  <a:schemeClr val="bg1"/>
                </a:solidFill>
                <a:sym typeface="+mn-ea"/>
              </a:rPr>
              <a:t>        履约能力审查的主体为原评标委员会，这样规定是为了防止招标人擅自变更评标结果。履约能力审查的标准和方法仍为招标文件规定的标准和方法，评审尺度统一不得另搞一套，评标委员会一定要实事求是。 </a:t>
            </a:r>
            <a:endParaRPr lang="zh-CN" altLang="zh-CN" dirty="0">
              <a:solidFill>
                <a:schemeClr val="bg1"/>
              </a:solidFill>
            </a:endParaRPr>
          </a:p>
          <a:p>
            <a:pPr algn="l" fontAlgn="auto">
              <a:lnSpc>
                <a:spcPts val="2860"/>
              </a:lnSpc>
              <a:buNone/>
            </a:pPr>
            <a:endParaRPr lang="zh-CN" altLang="zh-CN" dirty="0">
              <a:solidFill>
                <a:schemeClr val="bg1"/>
              </a:solidFill>
            </a:endParaRPr>
          </a:p>
          <a:p>
            <a:pPr algn="l" fontAlgn="auto">
              <a:lnSpc>
                <a:spcPts val="2860"/>
              </a:lnSpc>
              <a:buNone/>
            </a:pPr>
            <a:r>
              <a:rPr lang="zh-CN" altLang="zh-CN" dirty="0">
                <a:solidFill>
                  <a:schemeClr val="bg1"/>
                </a:solidFill>
                <a:sym typeface="+mn-ea"/>
              </a:rPr>
              <a:t>    </a:t>
            </a:r>
            <a:r>
              <a:rPr lang="zh-CN" altLang="zh-CN" u="sng"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评标（评审）专家及专家库管理</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20450" y="745899"/>
            <a:ext cx="7488832" cy="4523105"/>
          </a:xfrm>
          <a:prstGeom prst="rect">
            <a:avLst/>
          </a:prstGeom>
          <a:noFill/>
        </p:spPr>
        <p:txBody>
          <a:bodyPr wrap="square" rtlCol="0">
            <a:spAutoFit/>
          </a:bodyPr>
          <a:lstStyle/>
          <a:p>
            <a:r>
              <a:rPr lang="zh-CN"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一、</a:t>
            </a:r>
            <a:r>
              <a:rPr lang="zh-CN" altLang="en-US" dirty="0" smtClean="0">
                <a:solidFill>
                  <a:schemeClr val="bg1"/>
                </a:solidFill>
                <a:sym typeface="+mn-ea"/>
              </a:rPr>
              <a:t>“</a:t>
            </a:r>
            <a:r>
              <a:rPr lang="zh-CN" altLang="zh-CN" dirty="0" smtClean="0">
                <a:solidFill>
                  <a:schemeClr val="bg1"/>
                </a:solidFill>
                <a:sym typeface="+mn-ea"/>
              </a:rPr>
              <a:t>一库</a:t>
            </a:r>
            <a:r>
              <a:rPr lang="zh-CN" altLang="en-US" dirty="0" smtClean="0">
                <a:solidFill>
                  <a:schemeClr val="bg1"/>
                </a:solidFill>
                <a:sym typeface="+mn-ea"/>
              </a:rPr>
              <a:t>”</a:t>
            </a:r>
            <a:r>
              <a:rPr lang="zh-CN" altLang="zh-CN" dirty="0" smtClean="0">
                <a:solidFill>
                  <a:schemeClr val="bg1"/>
                </a:solidFill>
                <a:sym typeface="+mn-ea"/>
              </a:rPr>
              <a:t>建设</a:t>
            </a:r>
            <a:r>
              <a:rPr lang="zh-CN" altLang="zh-CN" dirty="0">
                <a:solidFill>
                  <a:schemeClr val="bg1"/>
                </a:solidFill>
                <a:sym typeface="+mn-ea"/>
              </a:rPr>
              <a:t>的</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核心</a:t>
            </a:r>
            <a:endParaRPr lang="en-US" altLang="zh-C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fontAlgn="auto">
              <a:lnSpc>
                <a:spcPct val="150000"/>
              </a:lnSpc>
            </a:pPr>
            <a:r>
              <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 1</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、统一标准</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pPr>
            <a:r>
              <a:rPr lang="zh-CN" altLang="zh-CN" dirty="0">
                <a:solidFill>
                  <a:schemeClr val="bg1"/>
                </a:solidFill>
              </a:rPr>
              <a:t>统一专家</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入库标准</a:t>
            </a:r>
            <a:r>
              <a:rPr lang="zh-CN" altLang="zh-CN" dirty="0">
                <a:solidFill>
                  <a:schemeClr val="bg1"/>
                </a:solidFill>
              </a:rPr>
              <a:t>：</a:t>
            </a:r>
            <a:r>
              <a:rPr lang="zh-CN" altLang="zh-CN" u="sng" dirty="0">
                <a:solidFill>
                  <a:schemeClr val="bg1"/>
                </a:solidFill>
              </a:rPr>
              <a:t>《评标专家和评标专家库管理暂行办法》</a:t>
            </a:r>
            <a:r>
              <a:rPr lang="zh-CN" altLang="zh-CN" dirty="0">
                <a:solidFill>
                  <a:schemeClr val="bg1"/>
                </a:solidFill>
              </a:rPr>
              <a:t>（国家发展计划委员会令第</a:t>
            </a:r>
            <a:r>
              <a:rPr lang="en-US" altLang="zh-CN" dirty="0">
                <a:solidFill>
                  <a:schemeClr val="bg1"/>
                </a:solidFill>
              </a:rPr>
              <a:t>29</a:t>
            </a:r>
            <a:r>
              <a:rPr lang="zh-CN" altLang="zh-CN" dirty="0">
                <a:solidFill>
                  <a:schemeClr val="bg1"/>
                </a:solidFill>
              </a:rPr>
              <a:t>号）</a:t>
            </a:r>
            <a:endParaRPr lang="zh-CN" altLang="zh-CN" dirty="0">
              <a:solidFill>
                <a:schemeClr val="bg1"/>
              </a:solidFill>
            </a:endParaRPr>
          </a:p>
          <a:p>
            <a:pPr fontAlgn="auto">
              <a:lnSpc>
                <a:spcPct val="150000"/>
              </a:lnSpc>
            </a:pPr>
            <a:r>
              <a:rPr lang="zh-CN" altLang="zh-CN" dirty="0">
                <a:solidFill>
                  <a:schemeClr val="bg1"/>
                </a:solidFill>
              </a:rPr>
              <a:t>统一专业</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分类标准</a:t>
            </a:r>
            <a:r>
              <a:rPr lang="zh-CN" altLang="zh-CN" dirty="0">
                <a:solidFill>
                  <a:schemeClr val="bg1"/>
                </a:solidFill>
              </a:rPr>
              <a:t>：国家发展改革委</a:t>
            </a:r>
            <a:r>
              <a:rPr lang="zh-CN" altLang="zh-CN" dirty="0" smtClean="0">
                <a:solidFill>
                  <a:schemeClr val="bg1"/>
                </a:solidFill>
              </a:rPr>
              <a:t>等</a:t>
            </a:r>
            <a:r>
              <a:rPr lang="zh-CN" altLang="en-US" dirty="0" smtClean="0">
                <a:solidFill>
                  <a:schemeClr val="bg1"/>
                </a:solidFill>
              </a:rPr>
              <a:t>十</a:t>
            </a:r>
            <a:r>
              <a:rPr lang="zh-CN" altLang="zh-CN" dirty="0" smtClean="0">
                <a:solidFill>
                  <a:schemeClr val="bg1"/>
                </a:solidFill>
              </a:rPr>
              <a:t>部委</a:t>
            </a:r>
            <a:r>
              <a:rPr lang="zh-CN" altLang="zh-CN" u="sng" dirty="0">
                <a:solidFill>
                  <a:schemeClr val="bg1"/>
                </a:solidFill>
              </a:rPr>
              <a:t>《评标专家专业分类标准（试行）》</a:t>
            </a:r>
            <a:r>
              <a:rPr lang="zh-CN" altLang="zh-CN" dirty="0">
                <a:solidFill>
                  <a:schemeClr val="bg1"/>
                </a:solidFill>
              </a:rPr>
              <a:t>（发改法规</a:t>
            </a:r>
            <a:r>
              <a:rPr lang="en-US" altLang="zh-CN" dirty="0">
                <a:solidFill>
                  <a:schemeClr val="bg1"/>
                </a:solidFill>
              </a:rPr>
              <a:t>[2010]1538</a:t>
            </a:r>
            <a:r>
              <a:rPr lang="zh-CN" altLang="zh-CN" dirty="0">
                <a:solidFill>
                  <a:schemeClr val="bg1"/>
                </a:solidFill>
              </a:rPr>
              <a:t>号</a:t>
            </a:r>
            <a:r>
              <a:rPr lang="zh-CN" altLang="zh-CN" dirty="0" smtClean="0">
                <a:solidFill>
                  <a:schemeClr val="bg1"/>
                </a:solidFill>
              </a:rPr>
              <a:t>）</a:t>
            </a:r>
            <a:endParaRPr lang="en-US" altLang="zh-CN" dirty="0" smtClean="0">
              <a:solidFill>
                <a:schemeClr val="bg1"/>
              </a:solidFill>
            </a:endParaRPr>
          </a:p>
          <a:p>
            <a:pPr fontAlgn="auto">
              <a:lnSpc>
                <a:spcPct val="150000"/>
              </a:lnSpc>
            </a:pPr>
            <a:r>
              <a:rPr lang="zh-CN" altLang="en-US" dirty="0">
                <a:solidFill>
                  <a:schemeClr val="bg1"/>
                </a:solidFill>
              </a:rPr>
              <a:t>分</a:t>
            </a:r>
            <a:r>
              <a:rPr lang="zh-CN" altLang="zh-CN" dirty="0" smtClean="0">
                <a:solidFill>
                  <a:schemeClr val="bg1"/>
                </a:solidFill>
              </a:rPr>
              <a:t>为</a:t>
            </a:r>
            <a:r>
              <a:rPr lang="zh-CN" altLang="zh-CN" dirty="0">
                <a:solidFill>
                  <a:schemeClr val="bg1"/>
                </a:solidFill>
              </a:rPr>
              <a:t>工程、货物、服务三大类，每个专业分为三级， </a:t>
            </a:r>
            <a:r>
              <a:rPr lang="en-US" altLang="zh-CN" dirty="0" smtClean="0">
                <a:solidFill>
                  <a:schemeClr val="bg1"/>
                </a:solidFill>
              </a:rPr>
              <a:t>1534</a:t>
            </a:r>
            <a:r>
              <a:rPr lang="zh-CN" altLang="zh-CN" dirty="0">
                <a:solidFill>
                  <a:schemeClr val="bg1"/>
                </a:solidFill>
              </a:rPr>
              <a:t>项评标</a:t>
            </a:r>
            <a:r>
              <a:rPr lang="zh-CN" altLang="zh-CN" dirty="0" smtClean="0">
                <a:solidFill>
                  <a:schemeClr val="bg1"/>
                </a:solidFill>
              </a:rPr>
              <a:t>专业</a:t>
            </a:r>
            <a:endParaRPr lang="zh-CN" altLang="zh-CN" dirty="0">
              <a:solidFill>
                <a:schemeClr val="bg1"/>
              </a:solidFill>
            </a:endParaRPr>
          </a:p>
          <a:p>
            <a:pPr fontAlgn="auto">
              <a:lnSpc>
                <a:spcPct val="150000"/>
              </a:lnSpc>
            </a:pPr>
            <a:r>
              <a:rPr lang="zh-CN" altLang="zh-CN" dirty="0">
                <a:solidFill>
                  <a:schemeClr val="bg1"/>
                </a:solidFill>
              </a:rPr>
              <a:t>统一动态</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管理标准</a:t>
            </a:r>
            <a:r>
              <a:rPr lang="zh-CN" altLang="zh-CN" dirty="0" smtClean="0">
                <a:solidFill>
                  <a:schemeClr val="bg1"/>
                </a:solidFill>
              </a:rPr>
              <a:t>：</a:t>
            </a:r>
            <a:r>
              <a:rPr lang="zh-CN" altLang="en-US" dirty="0" smtClean="0">
                <a:solidFill>
                  <a:schemeClr val="bg1"/>
                </a:solidFill>
              </a:rPr>
              <a:t>建立统一的准入、信息、</a:t>
            </a:r>
            <a:r>
              <a:rPr lang="zh-CN" altLang="zh-CN" dirty="0" smtClean="0">
                <a:solidFill>
                  <a:schemeClr val="bg1"/>
                </a:solidFill>
              </a:rPr>
              <a:t>考评</a:t>
            </a:r>
            <a:r>
              <a:rPr lang="zh-CN" altLang="zh-CN" dirty="0">
                <a:solidFill>
                  <a:schemeClr val="bg1"/>
                </a:solidFill>
              </a:rPr>
              <a:t>、</a:t>
            </a:r>
            <a:r>
              <a:rPr lang="zh-CN" altLang="zh-CN" dirty="0" smtClean="0">
                <a:solidFill>
                  <a:schemeClr val="bg1"/>
                </a:solidFill>
              </a:rPr>
              <a:t>培训</a:t>
            </a:r>
            <a:r>
              <a:rPr lang="zh-CN" altLang="en-US" dirty="0" smtClean="0">
                <a:solidFill>
                  <a:schemeClr val="bg1"/>
                </a:solidFill>
              </a:rPr>
              <a:t>、</a:t>
            </a:r>
            <a:r>
              <a:rPr lang="zh-CN" altLang="en-US" dirty="0" smtClean="0">
                <a:solidFill>
                  <a:schemeClr val="bg1"/>
                </a:solidFill>
              </a:rPr>
              <a:t>清退机制</a:t>
            </a:r>
            <a:endParaRPr lang="zh-CN" altLang="zh-CN" dirty="0">
              <a:solidFill>
                <a:schemeClr val="bg1"/>
              </a:solidFill>
            </a:endParaRPr>
          </a:p>
          <a:p>
            <a:pPr fontAlgn="auto">
              <a:lnSpc>
                <a:spcPct val="150000"/>
              </a:lnSpc>
            </a:pPr>
            <a:r>
              <a:rPr lang="zh-CN" altLang="zh-CN" dirty="0">
                <a:solidFill>
                  <a:schemeClr val="bg1"/>
                </a:solidFill>
              </a:rPr>
              <a:t>统一专家</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劳务费发放标准</a:t>
            </a:r>
            <a:r>
              <a:rPr lang="zh-CN" altLang="en-US" dirty="0">
                <a:solidFill>
                  <a:schemeClr val="bg1"/>
                </a:solidFill>
              </a:rPr>
              <a:t>：</a:t>
            </a:r>
            <a:r>
              <a:rPr lang="zh-CN" altLang="zh-CN" dirty="0"/>
              <a:t> </a:t>
            </a:r>
            <a:r>
              <a:rPr lang="zh-CN" altLang="zh-CN" u="sng" dirty="0">
                <a:solidFill>
                  <a:schemeClr val="bg1"/>
                </a:solidFill>
              </a:rPr>
              <a:t>《关于湖北省评标（评审）专家劳务费标准》</a:t>
            </a:r>
            <a:r>
              <a:rPr lang="zh-CN" altLang="zh-CN" dirty="0">
                <a:solidFill>
                  <a:schemeClr val="bg1"/>
                </a:solidFill>
              </a:rPr>
              <a:t>（鄂公管委发〔</a:t>
            </a:r>
            <a:r>
              <a:rPr lang="en-US" altLang="zh-CN" dirty="0">
                <a:solidFill>
                  <a:schemeClr val="bg1"/>
                </a:solidFill>
              </a:rPr>
              <a:t>2021</a:t>
            </a:r>
            <a:r>
              <a:rPr lang="zh-CN" altLang="zh-CN" dirty="0">
                <a:solidFill>
                  <a:schemeClr val="bg1"/>
                </a:solidFill>
              </a:rPr>
              <a:t>〕</a:t>
            </a:r>
            <a:r>
              <a:rPr lang="en-US" altLang="zh-CN" dirty="0">
                <a:solidFill>
                  <a:schemeClr val="bg1"/>
                </a:solidFill>
              </a:rPr>
              <a:t>6</a:t>
            </a:r>
            <a:r>
              <a:rPr lang="zh-CN" altLang="zh-CN" dirty="0">
                <a:solidFill>
                  <a:schemeClr val="bg1"/>
                </a:solidFill>
              </a:rPr>
              <a:t>号</a:t>
            </a:r>
            <a:r>
              <a:rPr lang="zh-CN" altLang="zh-CN" dirty="0" smtClean="0">
                <a:solidFill>
                  <a:schemeClr val="bg1"/>
                </a:solidFill>
              </a:rPr>
              <a:t>）</a:t>
            </a:r>
            <a:endParaRPr lang="en-US" altLang="zh-CN" dirty="0" smtClean="0">
              <a:solidFill>
                <a:schemeClr val="bg1"/>
              </a:solidFill>
            </a:endParaRPr>
          </a:p>
          <a:p>
            <a:pPr fontAlgn="auto">
              <a:lnSpc>
                <a:spcPct val="150000"/>
              </a:lnSpc>
            </a:pPr>
            <a:r>
              <a:rPr lang="zh-CN" altLang="zh-CN" dirty="0" smtClean="0">
                <a:solidFill>
                  <a:schemeClr val="bg1"/>
                </a:solidFill>
              </a:rPr>
              <a:t>统一</a:t>
            </a:r>
            <a:r>
              <a:rPr lang="zh-CN" altLang="zh-CN" dirty="0">
                <a:solidFill>
                  <a:schemeClr val="bg1"/>
                </a:solidFill>
              </a:rPr>
              <a:t>专家</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抽取使用</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系统</a:t>
            </a:r>
            <a:r>
              <a:rPr lang="zh-CN" altLang="en-US" dirty="0">
                <a:solidFill>
                  <a:schemeClr val="bg1"/>
                </a:solidFill>
              </a:rPr>
              <a:t>：</a:t>
            </a:r>
            <a:r>
              <a:rPr lang="zh-CN" altLang="zh-CN" dirty="0">
                <a:solidFill>
                  <a:schemeClr val="bg1"/>
                </a:solidFill>
              </a:rPr>
              <a:t>湖北省综合评标专家库管理系统</a:t>
            </a:r>
            <a:endParaRPr lang="zh-CN" altLang="zh-CN" dirty="0">
              <a:solidFill>
                <a:schemeClr val="bg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5443855"/>
          </a:xfrm>
          <a:prstGeom prst="rect">
            <a:avLst/>
          </a:prstGeom>
          <a:noFill/>
        </p:spPr>
        <p:txBody>
          <a:bodyPr wrap="square" rtlCol="0">
            <a:spAutoFit/>
          </a:bodyPr>
          <a:lstStyle/>
          <a:p>
            <a:pPr fontAlgn="auto">
              <a:lnSpc>
                <a:spcPct val="150000"/>
              </a:lnSpc>
              <a:buNone/>
            </a:pPr>
            <a:r>
              <a:rPr lang="en-US" altLang="zh-CN">
                <a:effectLst>
                  <a:outerShdw blurRad="38100" dist="38100" dir="2700000">
                    <a:srgbClr val="000000"/>
                  </a:outerShdw>
                </a:effectLst>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3、评标程序不到位，使得评标结果不客观，不真实。</a:t>
            </a:r>
            <a:endParaRPr lang="zh-CN" altLang="zh-CN" dirty="0">
              <a:solidFill>
                <a:schemeClr val="bg1"/>
              </a:solidFill>
            </a:endParaRPr>
          </a:p>
          <a:p>
            <a:pPr fontAlgn="auto">
              <a:lnSpc>
                <a:spcPct val="150000"/>
              </a:lnSpc>
              <a:buNone/>
            </a:pPr>
            <a:r>
              <a:rPr lang="zh-CN" altLang="zh-CN" dirty="0">
                <a:solidFill>
                  <a:schemeClr val="bg1"/>
                </a:solidFill>
                <a:sym typeface="+mn-ea"/>
              </a:rPr>
              <a:t>     </a:t>
            </a:r>
            <a:r>
              <a:rPr lang="en-US" altLang="zh-CN" dirty="0">
                <a:solidFill>
                  <a:schemeClr val="bg1"/>
                </a:solidFill>
                <a:sym typeface="+mn-ea"/>
              </a:rPr>
              <a:t>1</a:t>
            </a:r>
            <a:r>
              <a:rPr lang="zh-CN" altLang="zh-CN" dirty="0">
                <a:solidFill>
                  <a:schemeClr val="bg1"/>
                </a:solidFill>
                <a:sym typeface="+mn-ea"/>
              </a:rPr>
              <a:t>）评标中的问题：</a:t>
            </a:r>
            <a:endParaRPr lang="zh-CN" altLang="zh-CN" dirty="0">
              <a:solidFill>
                <a:schemeClr val="bg1"/>
              </a:solidFill>
            </a:endParaRPr>
          </a:p>
          <a:p>
            <a:pPr fontAlgn="auto">
              <a:lnSpc>
                <a:spcPct val="150000"/>
              </a:lnSpc>
              <a:buNone/>
            </a:pPr>
            <a:r>
              <a:rPr lang="zh-CN" altLang="zh-CN" dirty="0">
                <a:solidFill>
                  <a:schemeClr val="bg1"/>
                </a:solidFill>
                <a:sym typeface="+mn-ea"/>
              </a:rPr>
              <a:t>    评标中的问题主要集中在“初步评审”环节。一个完整的“初步评审”环节包括以下三个内容：</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①形式评审（符合性审查）；  ②资格评审；   ③响应性评审</a:t>
            </a:r>
            <a:endParaRPr lang="zh-CN" altLang="zh-CN" dirty="0">
              <a:solidFill>
                <a:schemeClr val="bg1"/>
              </a:solidFill>
            </a:endParaRPr>
          </a:p>
          <a:p>
            <a:pPr algn="l" fontAlgn="auto">
              <a:lnSpc>
                <a:spcPct val="150000"/>
              </a:lnSpc>
              <a:buClrTx/>
              <a:buSzTx/>
              <a:buFontTx/>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现“初步评审”环节的问题多出现在第②、 第③步：</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zh-CN" dirty="0">
                <a:solidFill>
                  <a:schemeClr val="bg1"/>
                </a:solidFill>
                <a:sym typeface="+mn-ea"/>
              </a:rPr>
              <a:t>    （1）对已进行了资格预审的项目，评标时</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不进行资格复核</a:t>
            </a:r>
            <a:r>
              <a:rPr lang="zh-CN" altLang="zh-CN" dirty="0">
                <a:solidFill>
                  <a:schemeClr val="bg1"/>
                </a:solidFill>
                <a:sym typeface="+mn-ea"/>
              </a:rPr>
              <a:t>，为投机取巧、资格发生变化的投标人敞开大门。</a:t>
            </a:r>
            <a:endParaRPr lang="zh-CN" altLang="zh-CN" dirty="0">
              <a:solidFill>
                <a:schemeClr val="bg1"/>
              </a:solidFill>
            </a:endParaRPr>
          </a:p>
          <a:p>
            <a:pPr fontAlgn="auto">
              <a:lnSpc>
                <a:spcPct val="150000"/>
              </a:lnSpc>
              <a:buNone/>
            </a:pPr>
            <a:r>
              <a:rPr lang="zh-CN" altLang="zh-CN" dirty="0">
                <a:solidFill>
                  <a:schemeClr val="bg1"/>
                </a:solidFill>
                <a:sym typeface="+mn-ea"/>
              </a:rPr>
              <a:t>      《实施条例》第三十七条规定：“招标人接受联合体投标并进行资格预审的，联合体应当在提交资格预审申请文件前组成。资格预审后联合体增减、更换成员的，其投标无效。”</a:t>
            </a:r>
            <a:endParaRPr lang="zh-CN" altLang="zh-CN" dirty="0">
              <a:solidFill>
                <a:schemeClr val="bg1"/>
              </a:solidFill>
            </a:endParaRPr>
          </a:p>
          <a:p>
            <a:pPr fontAlgn="auto">
              <a:lnSpc>
                <a:spcPct val="150000"/>
              </a:lnSpc>
              <a:buNone/>
            </a:pPr>
            <a:endParaRPr lang="zh-CN" altLang="zh-CN" dirty="0">
              <a:solidFill>
                <a:schemeClr val="bg1"/>
              </a:solidFill>
            </a:endParaRPr>
          </a:p>
          <a:p>
            <a:pPr algn="l" fontAlgn="auto">
              <a:lnSpc>
                <a:spcPct val="150000"/>
              </a:lnSpc>
              <a:buNone/>
            </a:pPr>
            <a:endParaRPr lang="zh-CN" altLang="zh-CN" dirty="0">
              <a:solidFill>
                <a:schemeClr val="bg1"/>
              </a:solidFill>
            </a:endParaRPr>
          </a:p>
          <a:p>
            <a:pPr algn="l" fontAlgn="auto">
              <a:lnSpc>
                <a:spcPts val="2860"/>
              </a:lnSpc>
              <a:buNone/>
            </a:pPr>
            <a:r>
              <a:rPr lang="zh-CN" altLang="zh-CN" dirty="0">
                <a:solidFill>
                  <a:schemeClr val="bg1"/>
                </a:solidFill>
                <a:sym typeface="+mn-ea"/>
              </a:rPr>
              <a:t>    </a:t>
            </a:r>
            <a:r>
              <a:rPr lang="zh-CN" altLang="zh-CN" u="sng"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5077460"/>
          </a:xfrm>
          <a:prstGeom prst="rect">
            <a:avLst/>
          </a:prstGeom>
          <a:noFill/>
        </p:spPr>
        <p:txBody>
          <a:bodyPr wrap="square" rtlCol="0">
            <a:spAutoFit/>
          </a:bodyPr>
          <a:lstStyle/>
          <a:p>
            <a:pPr algn="l" fontAlgn="auto">
              <a:lnSpc>
                <a:spcPct val="150000"/>
              </a:lnSpc>
              <a:buClrTx/>
              <a:buSzTx/>
              <a:buFontTx/>
              <a:buNone/>
            </a:pPr>
            <a:r>
              <a:rPr lang="en-US" altLang="zh-CN">
                <a:effectLst>
                  <a:outerShdw blurRad="38100" dist="38100" dir="2700000">
                    <a:srgbClr val="000000"/>
                  </a:outerShdw>
                </a:effectLst>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zh-CN" dirty="0">
                <a:solidFill>
                  <a:schemeClr val="bg1"/>
                </a:solidFill>
                <a:sym typeface="+mn-ea"/>
              </a:rPr>
              <a:t>《实施条例》第三十八条 规定：投标人发生合并、分立、破产等重大变化的，应当及时书面告知招标人。投标人不再具备资格预审文件、招标文件规定的资格条件或者其投标影响招标公正性的，其投标无效。</a:t>
            </a:r>
            <a:endParaRPr lang="zh-CN" altLang="zh-CN" dirty="0">
              <a:solidFill>
                <a:schemeClr val="bg1"/>
              </a:solidFill>
            </a:endParaRPr>
          </a:p>
          <a:p>
            <a:pPr algn="l" fontAlgn="auto">
              <a:lnSpc>
                <a:spcPct val="150000"/>
              </a:lnSpc>
              <a:buClrTx/>
              <a:buSzTx/>
              <a:buFontTx/>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联合体资格预审后增减、更换成员的，其投标无效</a:t>
            </a:r>
            <a:r>
              <a:rPr lang="zh-CN" altLang="zh-CN" dirty="0">
                <a:solidFill>
                  <a:schemeClr val="bg1"/>
                </a:solidFill>
                <a:sym typeface="+mn-ea"/>
              </a:rPr>
              <a:t>；</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独立投标人资格预审后发生变化不符合条件的投标无效，</a:t>
            </a:r>
            <a:r>
              <a:rPr lang="zh-CN" altLang="zh-CN" dirty="0">
                <a:solidFill>
                  <a:schemeClr val="bg1"/>
                </a:solidFill>
                <a:sym typeface="+mn-ea"/>
              </a:rPr>
              <a:t>变化后虽符合条件但影响招标公正性的投标也无效。这意味着经过资格预审的项目评标时必须有一个资格复核的程序。</a:t>
            </a:r>
            <a:endParaRPr lang="zh-CN" altLang="zh-CN" dirty="0">
              <a:solidFill>
                <a:schemeClr val="bg1"/>
              </a:solidFill>
              <a:sym typeface="+mn-ea"/>
            </a:endParaRPr>
          </a:p>
          <a:p>
            <a:pPr algn="l" fontAlgn="auto">
              <a:lnSpc>
                <a:spcPct val="150000"/>
              </a:lnSpc>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（2）初步评审环节中缺少“响应性评审” 内容，使得应当被否决的投标、初步评审不合格的投标进入详细评审环节。</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ct val="150000"/>
              </a:lnSpc>
              <a:buNone/>
            </a:pPr>
            <a:r>
              <a:rPr lang="zh-CN" altLang="zh-CN" dirty="0">
                <a:solidFill>
                  <a:srgbClr val="FF0000"/>
                </a:solidFill>
                <a:sym typeface="+mn-ea"/>
              </a:rPr>
              <a:t>       ①法定否决情况：</a:t>
            </a:r>
            <a:endParaRPr lang="zh-CN" altLang="zh-CN" dirty="0">
              <a:solidFill>
                <a:srgbClr val="FF0000"/>
              </a:solidFill>
            </a:endParaRPr>
          </a:p>
          <a:p>
            <a:pPr algn="l" fontAlgn="auto">
              <a:lnSpc>
                <a:spcPct val="150000"/>
              </a:lnSpc>
              <a:buNone/>
            </a:pPr>
            <a:r>
              <a:rPr lang="zh-CN" altLang="zh-CN" dirty="0">
                <a:solidFill>
                  <a:schemeClr val="bg1"/>
                </a:solidFill>
                <a:sym typeface="+mn-ea"/>
              </a:rPr>
              <a:t>    《实施条例》第五十一条：   有下列情形之一的，评标委员会应当否决其投标：</a:t>
            </a:r>
            <a:br>
              <a:rPr lang="zh-CN" altLang="zh-CN" dirty="0">
                <a:solidFill>
                  <a:schemeClr val="bg1"/>
                </a:solidFill>
                <a:sym typeface="+mn-ea"/>
              </a:rPr>
            </a:br>
            <a:r>
              <a:rPr lang="zh-CN" altLang="zh-CN" dirty="0">
                <a:solidFill>
                  <a:schemeClr val="bg1"/>
                </a:solidFill>
                <a:sym typeface="+mn-ea"/>
              </a:rPr>
              <a:t>        （一）投标文件未经投标单位盖章和单位负责人签字；</a:t>
            </a:r>
            <a:endParaRPr lang="zh-CN" altLang="zh-CN" dirty="0">
              <a:solidFill>
                <a:schemeClr val="bg1"/>
              </a:solidFill>
            </a:endParaRPr>
          </a:p>
          <a:p>
            <a:pPr algn="l" fontAlgn="auto">
              <a:lnSpc>
                <a:spcPct val="150000"/>
              </a:lnSpc>
              <a:buNone/>
            </a:pPr>
            <a:r>
              <a:rPr lang="zh-CN" altLang="zh-CN"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6275070"/>
          </a:xfrm>
          <a:prstGeom prst="rect">
            <a:avLst/>
          </a:prstGeom>
          <a:noFill/>
        </p:spPr>
        <p:txBody>
          <a:bodyPr wrap="square" rtlCol="0">
            <a:spAutoFit/>
          </a:bodyPr>
          <a:lstStyle/>
          <a:p>
            <a:pPr algn="l" fontAlgn="auto">
              <a:lnSpc>
                <a:spcPct val="150000"/>
              </a:lnSpc>
              <a:buClrTx/>
              <a:buSzTx/>
              <a:buFontTx/>
              <a:buNone/>
            </a:pPr>
            <a:r>
              <a:rPr lang="zh-CN" altLang="zh-CN" dirty="0">
                <a:solidFill>
                  <a:schemeClr val="bg1"/>
                </a:solidFill>
                <a:sym typeface="+mn-ea"/>
              </a:rPr>
              <a:t>       （二）投标联合体没有提交共同投标协议；</a:t>
            </a:r>
            <a:endParaRPr lang="zh-CN" altLang="zh-CN" dirty="0">
              <a:solidFill>
                <a:schemeClr val="bg1"/>
              </a:solidFill>
            </a:endParaRPr>
          </a:p>
          <a:p>
            <a:pPr algn="l" fontAlgn="auto">
              <a:lnSpc>
                <a:spcPct val="150000"/>
              </a:lnSpc>
              <a:buNone/>
            </a:pPr>
            <a:r>
              <a:rPr lang="zh-CN" altLang="zh-CN" dirty="0">
                <a:solidFill>
                  <a:schemeClr val="bg1"/>
                </a:solidFill>
                <a:sym typeface="+mn-ea"/>
              </a:rPr>
              <a:t>       （三）投标人不符合国家或者招标文件规定的资格条件；</a:t>
            </a:r>
            <a:endParaRPr lang="zh-CN" altLang="zh-CN" dirty="0">
              <a:solidFill>
                <a:schemeClr val="bg1"/>
              </a:solidFill>
            </a:endParaRPr>
          </a:p>
          <a:p>
            <a:pPr algn="l" fontAlgn="auto">
              <a:lnSpc>
                <a:spcPct val="150000"/>
              </a:lnSpc>
              <a:buNone/>
            </a:pPr>
            <a:r>
              <a:rPr lang="zh-CN" altLang="zh-CN" dirty="0">
                <a:solidFill>
                  <a:schemeClr val="bg1"/>
                </a:solidFill>
                <a:sym typeface="+mn-ea"/>
              </a:rPr>
              <a:t>       （四）同一投标人提交两个以上不同的投标文件或者投标报价，但招标文件要求提交备选投标的除外；</a:t>
            </a:r>
            <a:endParaRPr lang="zh-CN" altLang="zh-CN" dirty="0">
              <a:solidFill>
                <a:schemeClr val="bg1"/>
              </a:solidFill>
              <a:sym typeface="+mn-ea"/>
            </a:endParaRPr>
          </a:p>
          <a:p>
            <a:pPr algn="l" eaLnBrk="1" hangingPunct="1">
              <a:lnSpc>
                <a:spcPct val="150000"/>
              </a:lnSpc>
              <a:buClrTx/>
              <a:buSzTx/>
              <a:buNone/>
            </a:pPr>
            <a:r>
              <a:rPr lang="zh-CN" altLang="zh-CN" dirty="0">
                <a:solidFill>
                  <a:schemeClr val="bg1"/>
                </a:solidFill>
                <a:sym typeface="+mn-ea"/>
              </a:rPr>
              <a:t>      （五）投标报价低于成本或者高于招标文件设定的最高投标限价；</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（六）投标文件没有对招标文件的实质性要求和条件作出响应；</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（七）投标人有串通投标、弄虚作假、行贿等违法行为。</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a:t>
            </a:r>
            <a:r>
              <a:rPr lang="zh-CN" altLang="zh-CN" dirty="0">
                <a:solidFill>
                  <a:srgbClr val="FF0000"/>
                </a:solidFill>
                <a:sym typeface="+mn-ea"/>
              </a:rPr>
              <a:t> ②不满足招标文件实质性要求应否决情况：</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实质性要求：</a:t>
            </a:r>
            <a:r>
              <a:rPr lang="zh-CN" altLang="zh-CN" dirty="0">
                <a:solidFill>
                  <a:schemeClr val="bg1"/>
                </a:solidFill>
                <a:sym typeface="+mn-ea"/>
              </a:rPr>
              <a:t>为确保招标目的的实现而设置的要求，如招标范围、资质要求、质量要求、工期(交货期)、技术标准和要求、合同的主要条款、投标有效期等。</a:t>
            </a:r>
            <a:endParaRPr lang="zh-CN" altLang="zh-CN" dirty="0">
              <a:solidFill>
                <a:schemeClr val="bg1"/>
              </a:solidFill>
            </a:endParaRPr>
          </a:p>
          <a:p>
            <a:pPr algn="l" fontAlgn="auto">
              <a:lnSpc>
                <a:spcPct val="150000"/>
              </a:lnSpc>
              <a:buClrTx/>
              <a:buSzTx/>
              <a:buNone/>
            </a:pPr>
            <a:endParaRPr lang="zh-CN" altLang="zh-CN" dirty="0">
              <a:solidFill>
                <a:schemeClr val="bg1"/>
              </a:solidFill>
            </a:endParaRPr>
          </a:p>
          <a:p>
            <a:pPr algn="l">
              <a:lnSpc>
                <a:spcPct val="150000"/>
              </a:lnSpc>
              <a:buClrTx/>
              <a:buSzTx/>
              <a:buFontTx/>
              <a:buNone/>
            </a:pPr>
            <a:endParaRPr lang="zh-CN" altLang="zh-CN" dirty="0">
              <a:solidFill>
                <a:schemeClr val="bg1"/>
              </a:solidFill>
            </a:endParaRPr>
          </a:p>
          <a:p>
            <a:pPr algn="l" fontAlgn="auto">
              <a:lnSpc>
                <a:spcPct val="150000"/>
              </a:lnSpc>
              <a:buClrTx/>
              <a:buSzTx/>
              <a:buFontTx/>
              <a:buNone/>
            </a:pPr>
            <a:endParaRPr lang="zh-CN" altLang="zh-CN" dirty="0">
              <a:solidFill>
                <a:schemeClr val="bg1"/>
              </a:solidFill>
            </a:endParaRPr>
          </a:p>
          <a:p>
            <a:pPr algn="l" fontAlgn="auto">
              <a:lnSpc>
                <a:spcPct val="150000"/>
              </a:lnSpc>
              <a:buNone/>
            </a:pPr>
            <a:endParaRPr lang="zh-CN" altLang="zh-CN" dirty="0">
              <a:solidFill>
                <a:schemeClr val="bg1"/>
              </a:solidFill>
            </a:endParaRPr>
          </a:p>
          <a:p>
            <a:pPr algn="l" fontAlgn="auto">
              <a:lnSpc>
                <a:spcPts val="2860"/>
              </a:lnSpc>
              <a:buNone/>
            </a:pPr>
            <a:r>
              <a:rPr lang="zh-CN" altLang="zh-CN" dirty="0">
                <a:solidFill>
                  <a:schemeClr val="bg1"/>
                </a:solidFill>
                <a:sym typeface="+mn-ea"/>
              </a:rPr>
              <a:t>    </a:t>
            </a:r>
            <a:r>
              <a:rPr lang="zh-CN" altLang="zh-CN" u="sng"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5077460"/>
          </a:xfrm>
          <a:prstGeom prst="rect">
            <a:avLst/>
          </a:prstGeom>
          <a:noFill/>
        </p:spPr>
        <p:txBody>
          <a:bodyPr wrap="square" rtlCol="0">
            <a:spAutoFit/>
          </a:bodyPr>
          <a:lstStyle/>
          <a:p>
            <a:pPr algn="l" fontAlgn="auto">
              <a:lnSpc>
                <a:spcPct val="150000"/>
              </a:lnSpc>
              <a:buClrTx/>
              <a:buSzTx/>
              <a:buFontTx/>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4、应当使用澄清、说明程序的不使用，从而为中标后的合同订立和履行留下了隐患。</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algn="l" fontAlgn="auto">
              <a:lnSpc>
                <a:spcPct val="150000"/>
              </a:lnSpc>
              <a:buNone/>
            </a:pPr>
            <a:r>
              <a:rPr lang="zh-CN" altLang="zh-CN" dirty="0">
                <a:solidFill>
                  <a:schemeClr val="bg1"/>
                </a:solidFill>
                <a:sym typeface="+mn-ea"/>
              </a:rPr>
              <a:t>      《实施条例》第五十二条规定：  投标文件中有含义不明确的内容、明显文字或者计算错误，评标委员会认为需要投标人作出必要澄清、说明的，应当书面通知该投标人。投标人的澄清、说明应当采用书面形式,并不得超出投标文件的范围或者改变投标文件的实质性内容。</a:t>
            </a:r>
            <a:br>
              <a:rPr lang="zh-CN" altLang="zh-CN" dirty="0">
                <a:solidFill>
                  <a:schemeClr val="bg1"/>
                </a:solidFill>
                <a:sym typeface="+mn-ea"/>
              </a:rPr>
            </a:b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评标委员会不得暗示或者诱导投标人作出澄清、说明，不得接受投标人主动提出的澄清、说明。</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endParaRPr>
          </a:p>
          <a:p>
            <a:pPr algn="l" fontAlgn="auto">
              <a:lnSpc>
                <a:spcPct val="15000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zh-CN" dirty="0">
                <a:solidFill>
                  <a:schemeClr val="bg1"/>
                </a:solidFill>
                <a:sym typeface="+mn-ea"/>
              </a:rPr>
              <a:t>1）“澄清”原本是评标进程中一种经常性工作，现由于在初步评审中没有进行“响应性评审” 使得评委会提不出需要“澄清”的问题，从而基本上没有启动“澄清”环节。</a:t>
            </a:r>
            <a:endParaRPr lang="zh-CN" altLang="zh-CN" dirty="0">
              <a:solidFill>
                <a:schemeClr val="bg1"/>
              </a:solidFill>
            </a:endParaRPr>
          </a:p>
          <a:p>
            <a:pPr algn="l" fontAlgn="auto">
              <a:lnSpc>
                <a:spcPct val="150000"/>
              </a:lnSpc>
              <a:buNone/>
            </a:pPr>
            <a:r>
              <a:rPr lang="zh-CN" altLang="zh-CN"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4661535"/>
          </a:xfrm>
          <a:prstGeom prst="rect">
            <a:avLst/>
          </a:prstGeom>
          <a:noFill/>
        </p:spPr>
        <p:txBody>
          <a:bodyPr wrap="square" rtlCol="0">
            <a:spAutoFit/>
          </a:bodyPr>
          <a:lstStyle/>
          <a:p>
            <a:pPr algn="l" fontAlgn="auto">
              <a:lnSpc>
                <a:spcPct val="150000"/>
              </a:lnSpc>
              <a:buClrTx/>
              <a:buSzTx/>
              <a:buFontTx/>
              <a:buNone/>
            </a:pPr>
            <a:r>
              <a:rPr lang="zh-CN" altLang="zh-CN" dirty="0">
                <a:solidFill>
                  <a:schemeClr val="bg1"/>
                </a:solidFill>
                <a:sym typeface="+mn-ea"/>
              </a:rPr>
              <a:t>        2）对投标人是否需要“澄清”的决定权在评标委员会；对投标人的“澄清”是否认可的决定权也在评标委员会。 </a:t>
            </a:r>
            <a:endParaRPr lang="zh-CN" altLang="zh-CN" dirty="0">
              <a:solidFill>
                <a:schemeClr val="bg1"/>
              </a:solidFill>
            </a:endParaRPr>
          </a:p>
          <a:p>
            <a:pPr algn="l" fontAlgn="auto">
              <a:lnSpc>
                <a:spcPct val="150000"/>
              </a:lnSpc>
              <a:buNone/>
            </a:pPr>
            <a:r>
              <a:rPr lang="zh-CN" altLang="zh-CN" dirty="0">
                <a:solidFill>
                  <a:schemeClr val="bg1"/>
                </a:solidFill>
                <a:sym typeface="+mn-ea"/>
              </a:rPr>
              <a:t>        3）投标人的澄清、说明以书面文件（含电子文件）为准，并属于投标文件的组成部分。</a:t>
            </a:r>
            <a:endParaRPr lang="zh-CN" altLang="zh-CN" dirty="0">
              <a:solidFill>
                <a:schemeClr val="bg1"/>
              </a:solidFill>
            </a:endParaRPr>
          </a:p>
          <a:p>
            <a:pPr algn="l" fontAlgn="auto">
              <a:lnSpc>
                <a:spcPct val="150000"/>
              </a:lnSpc>
              <a:buNone/>
            </a:pPr>
            <a:r>
              <a:rPr lang="zh-CN" altLang="zh-CN" dirty="0">
                <a:solidFill>
                  <a:schemeClr val="bg1"/>
                </a:solidFill>
                <a:sym typeface="+mn-ea"/>
              </a:rPr>
              <a:t>       4）评标委员会不接受投标人主动提出的澄清、说明或补正。评标委员会不得暗示或者诱导投标人作出澄清、说明。</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5）低于成本报价的认定属于澄清内容。</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《七部委12号令》第二十一条规定：</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在评标过程中，评标委员会发现投标人的报价明显低于其他投标报价或者在设有标底时明显低于标底，使得其投标报价可能低于其个别成本的，应当要求该投标人作出书面说明并提供相关证明材料。投标人不能合理说明或者不能提供相</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5077460"/>
          </a:xfrm>
          <a:prstGeom prst="rect">
            <a:avLst/>
          </a:prstGeom>
          <a:noFill/>
        </p:spPr>
        <p:txBody>
          <a:bodyPr wrap="square" rtlCol="0">
            <a:spAutoFit/>
          </a:bodyPr>
          <a:lstStyle/>
          <a:p>
            <a:pPr algn="l" fontAlgn="auto">
              <a:lnSpc>
                <a:spcPct val="150000"/>
              </a:lnSpc>
              <a:buClrTx/>
              <a:buSzTx/>
              <a:buFontTx/>
              <a:buNone/>
            </a:pPr>
            <a:r>
              <a:rPr lang="zh-CN" altLang="zh-CN" dirty="0">
                <a:solidFill>
                  <a:schemeClr val="bg1"/>
                </a:solidFill>
                <a:sym typeface="+mn-ea"/>
              </a:rPr>
              <a:t>      关证明材料的，由评标委员会认定该投标人以低于成本报价竞标，其投标应作废标处理。</a:t>
            </a:r>
            <a:endParaRPr lang="zh-CN" altLang="zh-CN" dirty="0">
              <a:solidFill>
                <a:schemeClr val="bg1"/>
              </a:solidFill>
            </a:endParaRPr>
          </a:p>
          <a:p>
            <a:pPr algn="l" eaLnBrk="1" hangingPunct="1">
              <a:lnSpc>
                <a:spcPct val="150000"/>
              </a:lnSpc>
              <a:buClrTx/>
              <a:buSzTx/>
              <a:buNone/>
            </a:pPr>
            <a:r>
              <a:rPr lang="zh-CN" altLang="zh-CN" dirty="0">
                <a:solidFill>
                  <a:schemeClr val="bg1"/>
                </a:solidFill>
                <a:sym typeface="+mn-ea"/>
              </a:rPr>
              <a:t>    “初步评审”和“澄清认可”应在实事求是的基础上从严掌握，以保证进入“详细评审”的投标均是实质满足招标文件实质性要求的投标。</a:t>
            </a:r>
            <a:endParaRPr lang="zh-CN" altLang="zh-CN" dirty="0">
              <a:solidFill>
                <a:schemeClr val="bg1"/>
              </a:solidFill>
            </a:endParaRPr>
          </a:p>
          <a:p>
            <a:pPr algn="l" fontAlgn="auto">
              <a:lnSpc>
                <a:spcPct val="150000"/>
              </a:lnSpc>
              <a:buClrTx/>
              <a:buSzTx/>
              <a:buFontTx/>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5、其他不能客观公正地履行职责的表现</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zh-CN" dirty="0">
                <a:solidFill>
                  <a:schemeClr val="bg1"/>
                </a:solidFill>
                <a:sym typeface="+mn-ea"/>
              </a:rPr>
              <a:t>    1）少数专家在评审时不是就投标文件的评审发表意见，而是对投标人的其他情况发表倾向性的评论，影响其他评委的评审。</a:t>
            </a:r>
            <a:endParaRPr lang="zh-CN" altLang="zh-CN" dirty="0">
              <a:solidFill>
                <a:schemeClr val="bg1"/>
              </a:solidFill>
            </a:endParaRPr>
          </a:p>
          <a:p>
            <a:pPr fontAlgn="auto">
              <a:lnSpc>
                <a:spcPct val="150000"/>
              </a:lnSpc>
              <a:buNone/>
            </a:pPr>
            <a:r>
              <a:rPr lang="zh-CN" altLang="zh-CN" dirty="0">
                <a:solidFill>
                  <a:schemeClr val="bg1"/>
                </a:solidFill>
                <a:sym typeface="+mn-ea"/>
              </a:rPr>
              <a:t>    2）以独立评审为由，任意使用自由裁量权，使得客观评分项的分值离散度很大。</a:t>
            </a:r>
            <a:endParaRPr lang="zh-CN" altLang="zh-CN" dirty="0">
              <a:solidFill>
                <a:schemeClr val="bg1"/>
              </a:solidFill>
            </a:endParaRPr>
          </a:p>
          <a:p>
            <a:pPr fontAlgn="auto">
              <a:lnSpc>
                <a:spcPct val="150000"/>
              </a:lnSpc>
              <a:buNone/>
            </a:pPr>
            <a:r>
              <a:rPr lang="zh-CN" altLang="zh-CN" dirty="0">
                <a:solidFill>
                  <a:schemeClr val="bg1"/>
                </a:solidFill>
                <a:sym typeface="+mn-ea"/>
              </a:rPr>
              <a:t>    3）以节约评审时间为由，自行进行一人评审1份或几份投标文件的分工评审，然后互相抄袭打分结果，使得最终评审结果不真实、不客观、不公正。</a:t>
            </a:r>
            <a:endParaRPr lang="zh-CN" altLang="zh-CN" dirty="0">
              <a:solidFill>
                <a:schemeClr val="bg1"/>
              </a:solidFill>
            </a:endParaRPr>
          </a:p>
          <a:p>
            <a:pPr fontAlgn="auto">
              <a:lnSpc>
                <a:spcPct val="150000"/>
              </a:lnSpc>
              <a:buNone/>
            </a:pPr>
            <a:r>
              <a:rPr lang="zh-CN" altLang="zh-CN"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321945" y="591820"/>
            <a:ext cx="8273415" cy="5443855"/>
          </a:xfrm>
          <a:prstGeom prst="rect">
            <a:avLst/>
          </a:prstGeom>
          <a:noFill/>
        </p:spPr>
        <p:txBody>
          <a:bodyPr wrap="square" rtlCol="0">
            <a:spAutoFit/>
          </a:bodyPr>
          <a:lstStyle/>
          <a:p>
            <a:pPr algn="l" fontAlgn="auto">
              <a:lnSpc>
                <a:spcPct val="150000"/>
              </a:lnSpc>
              <a:buClrTx/>
              <a:buSzTx/>
              <a:buFontTx/>
              <a:buNone/>
            </a:pPr>
            <a:r>
              <a:rPr lang="zh-CN" altLang="zh-CN" dirty="0">
                <a:solidFill>
                  <a:schemeClr val="bg1"/>
                </a:solidFill>
                <a:sym typeface="+mn-ea"/>
              </a:rPr>
              <a:t>        4）个别评委不认真审阅，脱离评分标准，仅以投标文件厚薄、装订情况主观印象给分。</a:t>
            </a:r>
            <a:endParaRPr lang="zh-CN" altLang="zh-CN" dirty="0">
              <a:solidFill>
                <a:schemeClr val="bg1"/>
              </a:solidFill>
              <a:sym typeface="+mn-ea"/>
            </a:endParaRPr>
          </a:p>
          <a:p>
            <a:pPr fontAlgn="auto">
              <a:lnSpc>
                <a:spcPct val="150000"/>
              </a:lnSpc>
              <a:buNone/>
            </a:pP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6、不能严格遵守保密纪律，造成很多不必要的纠纷</a:t>
            </a:r>
            <a:endPar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ct val="150000"/>
              </a:lnSpc>
              <a:buNone/>
            </a:pPr>
            <a:r>
              <a:rPr lang="zh-CN" altLang="zh-CN" dirty="0">
                <a:solidFill>
                  <a:schemeClr val="bg1"/>
                </a:solidFill>
                <a:sym typeface="+mn-ea"/>
              </a:rPr>
              <a:t>      《七部委12号令》第二十一条规定：评标委员会成员和与评标活动有关的工作人员不得透露对投标文件的评审和比较、中标候选人的推荐情况以及与评标有关的其他情况。</a:t>
            </a:r>
            <a:br>
              <a:rPr lang="zh-CN" altLang="zh-CN" dirty="0">
                <a:solidFill>
                  <a:schemeClr val="bg1"/>
                </a:solidFill>
                <a:sym typeface="+mn-ea"/>
              </a:rPr>
            </a:br>
            <a:r>
              <a:rPr lang="zh-CN" altLang="zh-CN" dirty="0">
                <a:solidFill>
                  <a:schemeClr val="bg1"/>
                </a:solidFill>
                <a:sym typeface="+mn-ea"/>
              </a:rPr>
              <a:t>　　前款所称与评标活动有关的工作人员，是指评标委员会成员以外的因参与评标监督工作或者事务性工作而知悉有关评标情况的所有人员。</a:t>
            </a:r>
            <a:endParaRPr lang="zh-CN" altLang="zh-CN" dirty="0">
              <a:solidFill>
                <a:schemeClr val="bg1"/>
              </a:solidFill>
            </a:endParaRPr>
          </a:p>
          <a:p>
            <a:pPr fontAlgn="auto">
              <a:lnSpc>
                <a:spcPct val="150000"/>
              </a:lnSpc>
              <a:buNone/>
            </a:pPr>
            <a:r>
              <a:rPr lang="zh-CN" altLang="zh-CN" dirty="0">
                <a:solidFill>
                  <a:schemeClr val="bg1"/>
                </a:solidFill>
                <a:sym typeface="+mn-ea"/>
              </a:rPr>
              <a:t>        少数评标专家完成评标后，向他人透露对投标文件的评审和比较、中标候选人的推荐以及与评标有关的其他情况，造成很多不必要的质疑和投诉，给工程建设造成很大的干扰。</a:t>
            </a:r>
            <a:endParaRPr lang="zh-CN" altLang="zh-CN" dirty="0">
              <a:solidFill>
                <a:schemeClr val="bg1"/>
              </a:solidFill>
            </a:endParaRPr>
          </a:p>
          <a:p>
            <a:pPr algn="l" fontAlgn="auto">
              <a:lnSpc>
                <a:spcPct val="150000"/>
              </a:lnSpc>
              <a:buNone/>
            </a:pPr>
            <a:endParaRPr lang="zh-CN" altLang="zh-CN" dirty="0">
              <a:solidFill>
                <a:schemeClr val="bg1"/>
              </a:solidFill>
            </a:endParaRPr>
          </a:p>
          <a:p>
            <a:pPr algn="l" fontAlgn="auto">
              <a:lnSpc>
                <a:spcPts val="2860"/>
              </a:lnSpc>
              <a:buNone/>
            </a:pPr>
            <a:r>
              <a:rPr lang="zh-CN" altLang="zh-CN" dirty="0">
                <a:solidFill>
                  <a:schemeClr val="bg1"/>
                </a:solidFill>
                <a:sym typeface="+mn-ea"/>
              </a:rPr>
              <a:t>    </a:t>
            </a:r>
            <a:r>
              <a:rPr lang="zh-CN" altLang="zh-CN" u="sng" dirty="0">
                <a:solidFill>
                  <a:schemeClr val="bg1"/>
                </a:solidFill>
                <a:sym typeface="+mn-ea"/>
              </a:rPr>
              <a:t> </a:t>
            </a:r>
            <a:endParaRPr lang="zh-CN" altLang="zh-CN" u="sng"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评标中存在的主要问题</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757555" y="591820"/>
            <a:ext cx="7317105" cy="3366770"/>
          </a:xfrm>
          <a:prstGeom prst="rect">
            <a:avLst/>
          </a:prstGeom>
          <a:noFill/>
        </p:spPr>
        <p:txBody>
          <a:bodyPr wrap="square" rtlCol="0">
            <a:spAutoFit/>
          </a:bodyPr>
          <a:lstStyle/>
          <a:p>
            <a:pPr fontAlgn="auto">
              <a:lnSpc>
                <a:spcPct val="150000"/>
              </a:lnSpc>
              <a:buNone/>
            </a:pPr>
            <a:r>
              <a:rPr lang="zh-CN" altLang="zh-CN" dirty="0">
                <a:solidFill>
                  <a:schemeClr val="bg1"/>
                </a:solidFill>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  </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7、个别评委的腐败行为使得评标结果不公正</a:t>
            </a:r>
            <a:endParaRPr lang="zh-CN" altLang="zh-CN" dirty="0">
              <a:solidFill>
                <a:schemeClr val="bg1"/>
              </a:solidFill>
            </a:endParaRPr>
          </a:p>
          <a:p>
            <a:pPr fontAlgn="auto">
              <a:lnSpc>
                <a:spcPct val="150000"/>
              </a:lnSpc>
              <a:buNone/>
            </a:pPr>
            <a:r>
              <a:rPr lang="zh-CN" altLang="zh-CN" dirty="0">
                <a:solidFill>
                  <a:schemeClr val="bg1"/>
                </a:solidFill>
                <a:sym typeface="+mn-ea"/>
              </a:rPr>
              <a:t>      《实施条例》第四十九条规定：“评标委员会成员不得私下接触投标人，不得收受投标人给予的财物或者其他好处”。</a:t>
            </a:r>
            <a:endParaRPr lang="zh-CN" altLang="zh-CN" dirty="0">
              <a:solidFill>
                <a:schemeClr val="bg1"/>
              </a:solidFill>
            </a:endParaRPr>
          </a:p>
          <a:p>
            <a:pPr fontAlgn="auto">
              <a:lnSpc>
                <a:spcPct val="150000"/>
              </a:lnSpc>
              <a:buNone/>
            </a:pPr>
            <a:r>
              <a:rPr lang="zh-CN" altLang="zh-CN" dirty="0">
                <a:solidFill>
                  <a:schemeClr val="bg1"/>
                </a:solidFill>
                <a:sym typeface="+mn-ea"/>
              </a:rPr>
              <a:t>        但个别评委法律观念淡漠，私下接触投标人，收受投标人、其他利害关系人给予的财物或其他好处，在评标时不按评标标准和方法进行评审，千方百计替收受好处的投标人打高分，压低其他投标人的分数，使得评标结果不可能公平、公正。</a:t>
            </a:r>
            <a:endParaRPr lang="zh-CN" altLang="zh-CN" dirty="0">
              <a:solidFill>
                <a:schemeClr val="bg1"/>
              </a:solidFill>
            </a:endParaRPr>
          </a:p>
          <a:p>
            <a:pPr algn="l" fontAlgn="auto">
              <a:lnSpc>
                <a:spcPts val="2860"/>
              </a:lnSpc>
              <a:buNone/>
            </a:pPr>
            <a:r>
              <a:rPr lang="zh-CN" altLang="zh-CN" dirty="0">
                <a:solidFill>
                  <a:schemeClr val="bg1"/>
                </a:solidFill>
                <a:sym typeface="+mn-ea"/>
              </a:rPr>
              <a:t>     </a:t>
            </a:r>
            <a:endParaRPr lang="zh-CN" altLang="zh-CN"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6" y="285732"/>
            <a:ext cx="1210588" cy="400110"/>
          </a:xfrm>
          <a:prstGeom prst="rect">
            <a:avLst/>
          </a:prstGeom>
          <a:noFill/>
        </p:spPr>
        <p:txBody>
          <a:bodyPr wrap="non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培训提纲</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97" name="圆角矩形 96"/>
          <p:cNvSpPr/>
          <p:nvPr/>
        </p:nvSpPr>
        <p:spPr>
          <a:xfrm>
            <a:off x="643255" y="831850"/>
            <a:ext cx="7858125" cy="4158615"/>
          </a:xfrm>
          <a:prstGeom prst="roundRect">
            <a:avLst>
              <a:gd name="adj" fmla="val 4401"/>
            </a:avLst>
          </a:prstGeom>
          <a:solidFill>
            <a:schemeClr val="bg1">
              <a:alpha val="70000"/>
            </a:schemeClr>
          </a:solidFill>
          <a:ln w="571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spcBef>
                <a:spcPts val="0"/>
              </a:spcBef>
              <a:spcAft>
                <a:spcPts val="0"/>
              </a:spcAft>
              <a:defRPr/>
            </a:pPr>
            <a:r>
              <a:rPr lang="en-US" altLang="zh-CN" sz="1800" b="0"/>
              <a:t>1</a:t>
            </a:r>
            <a:endParaRPr lang="zh-CN" altLang="en-US" sz="1800" b="0" dirty="0"/>
          </a:p>
        </p:txBody>
      </p:sp>
      <p:sp>
        <p:nvSpPr>
          <p:cNvPr id="15364" name="AutoShape 5"/>
          <p:cNvSpPr>
            <a:spLocks noChangeArrowheads="1"/>
          </p:cNvSpPr>
          <p:nvPr/>
        </p:nvSpPr>
        <p:spPr bwMode="auto">
          <a:xfrm>
            <a:off x="1181735" y="1046480"/>
            <a:ext cx="7065645" cy="3729355"/>
          </a:xfrm>
          <a:prstGeom prst="roundRect">
            <a:avLst>
              <a:gd name="adj" fmla="val 42329"/>
            </a:avLst>
          </a:prstGeom>
          <a:solidFill>
            <a:srgbClr val="F2F2F2"/>
          </a:solidFill>
          <a:ln w="19050">
            <a:solidFill>
              <a:srgbClr val="7F7F7F"/>
            </a:solidFill>
            <a:round/>
          </a:ln>
        </p:spPr>
        <p:txBody>
          <a:bodyPr wrap="none" anchor="ctr"/>
          <a:p>
            <a:pPr algn="ctr"/>
            <a:endParaRPr lang="zh-CN" altLang="en-US" sz="1800" b="0">
              <a:solidFill>
                <a:schemeClr val="tx1"/>
              </a:solidFill>
              <a:latin typeface="Arial" panose="020B0604020202020204" pitchFamily="34" charset="0"/>
              <a:ea typeface="宋体" panose="02010600030101010101" pitchFamily="2" charset="-122"/>
            </a:endParaRPr>
          </a:p>
        </p:txBody>
      </p:sp>
      <p:sp>
        <p:nvSpPr>
          <p:cNvPr id="100" name="Text Box 23"/>
          <p:cNvSpPr txBox="1">
            <a:spLocks noChangeArrowheads="1"/>
          </p:cNvSpPr>
          <p:nvPr/>
        </p:nvSpPr>
        <p:spPr bwMode="auto">
          <a:xfrm>
            <a:off x="1181735" y="1699260"/>
            <a:ext cx="6781800" cy="2122805"/>
          </a:xfrm>
          <a:prstGeom prst="rect">
            <a:avLst/>
          </a:prstGeom>
          <a:noFill/>
          <a:ln w="9525">
            <a:noFill/>
            <a:miter lim="800000"/>
          </a:ln>
        </p:spPr>
        <p:txBody>
          <a:bodyPr wrap="square">
            <a:spAutoFit/>
            <a:scene3d>
              <a:camera prst="orthographicFront"/>
              <a:lightRig rig="threePt" dir="t"/>
            </a:scene3d>
          </a:bodyPr>
          <a:p>
            <a:pPr marL="457200" indent="-457200" eaLnBrk="0" hangingPunct="0"/>
            <a:endParaRPr lang="zh-CN" altLang="en-US" sz="2000" dirty="0">
              <a:solidFill>
                <a:schemeClr val="accent4"/>
              </a:solidFill>
              <a:latin typeface="黑体" panose="02010609060101010101" pitchFamily="2" charset="-122"/>
            </a:endParaRPr>
          </a:p>
          <a:p>
            <a:pPr marL="457200" indent="-457200" algn="ctr" eaLnBrk="0" hangingPunct="0"/>
            <a:r>
              <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rPr>
              <a:t>第五部 </a:t>
            </a:r>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a:p>
            <a:pPr marL="457200" indent="-457200" algn="ctr" eaLnBrk="0" hangingPunct="0"/>
            <a:r>
              <a:rPr lang="zh-CN" altLang="en-US" sz="28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rPr>
              <a:t>寄           语</a:t>
            </a:r>
            <a:endParaRPr lang="zh-CN" altLang="en-US" sz="28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sym typeface="+mn-ea"/>
            </a:endParaRPr>
          </a:p>
          <a:p>
            <a:pPr marL="457200" indent="-457200" algn="ctr" eaLnBrk="0" hangingPunct="0"/>
            <a:endParaRPr lang="zh-CN" altLang="en-US" sz="28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2" charset="-122"/>
            </a:endParaRPr>
          </a:p>
        </p:txBody>
      </p:sp>
      <p:sp>
        <p:nvSpPr>
          <p:cNvPr id="111" name="Text Box 23"/>
          <p:cNvSpPr txBox="1">
            <a:spLocks noChangeArrowheads="1"/>
          </p:cNvSpPr>
          <p:nvPr/>
        </p:nvSpPr>
        <p:spPr bwMode="auto">
          <a:xfrm>
            <a:off x="1607820" y="4591685"/>
            <a:ext cx="6416040" cy="398780"/>
          </a:xfrm>
          <a:prstGeom prst="rect">
            <a:avLst/>
          </a:prstGeom>
          <a:noFill/>
          <a:ln w="9525">
            <a:noFill/>
            <a:miter lim="800000"/>
          </a:ln>
        </p:spPr>
        <p:txBody>
          <a:bodyPr wrap="square">
            <a:spAutoFit/>
          </a:bodyPr>
          <a:p>
            <a:pPr marL="457200" indent="-457200" eaLnBrk="0" hangingPunct="0"/>
            <a:r>
              <a:rPr lang="en-US" altLang="zh-CN" sz="2000" dirty="0">
                <a:solidFill>
                  <a:srgbClr val="0066CC"/>
                </a:solidFill>
                <a:latin typeface="黑体" panose="02010609060101010101" pitchFamily="2" charset="-122"/>
              </a:rPr>
              <a:t>   </a:t>
            </a:r>
            <a:endParaRPr lang="zh-CN" altLang="en-US" sz="2000" dirty="0">
              <a:solidFill>
                <a:srgbClr val="0066CC"/>
              </a:solidFill>
              <a:latin typeface="黑体" panose="02010609060101010101" pitchFamily="2" charset="-12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3001518"/>
            <a:ext cx="7128792" cy="2030095"/>
          </a:xfrm>
          <a:prstGeom prst="rect">
            <a:avLst/>
          </a:prstGeom>
          <a:noFill/>
        </p:spPr>
        <p:txBody>
          <a:bodyPr wrap="square" rtlCol="0">
            <a:spAutoFit/>
          </a:bodyPr>
          <a:lstStyle/>
          <a:p>
            <a:endParaRPr lang="en-US" altLang="zh-CN" dirty="0" smtClean="0">
              <a:solidFill>
                <a:schemeClr val="bg1"/>
              </a:solidFill>
            </a:endParaRPr>
          </a:p>
          <a:p>
            <a:endParaRPr lang="en-US" altLang="zh-CN" dirty="0" smtClean="0">
              <a:solidFill>
                <a:schemeClr val="bg1"/>
              </a:solidFill>
            </a:endParaRPr>
          </a:p>
          <a:p>
            <a:r>
              <a:rPr lang="zh-CN" altLang="en-US" dirty="0" smtClean="0">
                <a:solidFill>
                  <a:schemeClr val="bg1"/>
                </a:solidFill>
              </a:rPr>
              <a:t> 欢迎</a:t>
            </a:r>
            <a:r>
              <a:rPr lang="zh-CN" altLang="en-US" dirty="0">
                <a:solidFill>
                  <a:schemeClr val="bg1"/>
                </a:solidFill>
              </a:rPr>
              <a:t>提出宝贵</a:t>
            </a:r>
            <a:r>
              <a:rPr lang="zh-CN" altLang="en-US" dirty="0" smtClean="0">
                <a:solidFill>
                  <a:schemeClr val="bg1"/>
                </a:solidFill>
              </a:rPr>
              <a:t>意见。</a:t>
            </a:r>
            <a:endParaRPr lang="en-US" altLang="zh-CN" dirty="0" smtClean="0">
              <a:solidFill>
                <a:schemeClr val="bg1"/>
              </a:solidFill>
            </a:endParaRPr>
          </a:p>
          <a:p>
            <a:endParaRPr lang="en-US" altLang="zh-CN" dirty="0" smtClean="0">
              <a:solidFill>
                <a:schemeClr val="bg1"/>
              </a:solidFill>
            </a:endParaRPr>
          </a:p>
          <a:p>
            <a:r>
              <a:rPr lang="zh-CN" altLang="en-US" dirty="0" smtClean="0">
                <a:solidFill>
                  <a:schemeClr val="bg1"/>
                </a:solidFill>
              </a:rPr>
              <a:t>鄂州市公共资源交易监督管理局   陈慧</a:t>
            </a:r>
            <a:endParaRPr lang="en-US" altLang="zh-CN" dirty="0" smtClean="0">
              <a:solidFill>
                <a:schemeClr val="bg1"/>
              </a:solidFill>
            </a:endParaRPr>
          </a:p>
          <a:p>
            <a:r>
              <a:rPr lang="zh-CN" altLang="en-US" dirty="0" smtClean="0">
                <a:solidFill>
                  <a:schemeClr val="bg1"/>
                </a:solidFill>
              </a:rPr>
              <a:t>电话：</a:t>
            </a:r>
            <a:r>
              <a:rPr lang="en-US" altLang="zh-CN" dirty="0" smtClean="0">
                <a:solidFill>
                  <a:schemeClr val="bg1"/>
                </a:solidFill>
              </a:rPr>
              <a:t>027-</a:t>
            </a:r>
            <a:r>
              <a:rPr lang="en-US" dirty="0" smtClean="0">
                <a:solidFill>
                  <a:schemeClr val="bg1"/>
                </a:solidFill>
              </a:rPr>
              <a:t>60858596</a:t>
            </a:r>
            <a:endParaRPr lang="en-US" dirty="0" smtClean="0">
              <a:solidFill>
                <a:schemeClr val="bg1"/>
              </a:solidFill>
            </a:endParaRPr>
          </a:p>
          <a:p>
            <a:r>
              <a:rPr lang="en-US" dirty="0" smtClean="0">
                <a:solidFill>
                  <a:schemeClr val="bg1"/>
                </a:solidFill>
              </a:rPr>
              <a:t>2022</a:t>
            </a:r>
            <a:r>
              <a:rPr lang="zh-CN" altLang="en-US" dirty="0" smtClean="0">
                <a:solidFill>
                  <a:schemeClr val="bg1"/>
                </a:solidFill>
              </a:rPr>
              <a:t>年</a:t>
            </a:r>
            <a:r>
              <a:rPr lang="en-US" altLang="zh-CN" dirty="0" smtClean="0">
                <a:solidFill>
                  <a:schemeClr val="bg1"/>
                </a:solidFill>
              </a:rPr>
              <a:t>7</a:t>
            </a:r>
            <a:r>
              <a:rPr lang="zh-CN" altLang="en-US" dirty="0" smtClean="0">
                <a:solidFill>
                  <a:schemeClr val="bg1"/>
                </a:solidFill>
              </a:rPr>
              <a:t>月</a:t>
            </a:r>
            <a:r>
              <a:rPr lang="en-US" altLang="zh-CN" dirty="0" smtClean="0">
                <a:solidFill>
                  <a:schemeClr val="bg1"/>
                </a:solidFill>
              </a:rPr>
              <a:t>29</a:t>
            </a:r>
            <a:r>
              <a:rPr lang="zh-CN" altLang="en-US" dirty="0" smtClean="0">
                <a:solidFill>
                  <a:schemeClr val="bg1"/>
                </a:solidFill>
              </a:rPr>
              <a:t>日</a:t>
            </a:r>
            <a:endParaRPr lang="zh-CN" altLang="en-US" dirty="0" smtClean="0">
              <a:solidFill>
                <a:schemeClr val="bg1"/>
              </a:solidFill>
            </a:endParaRPr>
          </a:p>
        </p:txBody>
      </p:sp>
      <p:pic>
        <p:nvPicPr>
          <p:cNvPr id="6" name="Picture 2" descr="coffee"/>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499992" y="769268"/>
            <a:ext cx="4192538" cy="4768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67181" y="1616944"/>
            <a:ext cx="3600400" cy="138499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慎</a:t>
            </a:r>
            <a:r>
              <a:rPr lang="zh-CN" altLang="zh-CN"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用手中权利，</a:t>
            </a:r>
            <a:endParaRPr lang="en-US" altLang="zh-CN"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zh-CN" altLang="zh-CN"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履行专家</a:t>
            </a:r>
            <a:r>
              <a:rPr lang="zh-CN" altLang="zh-CN"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义务</a:t>
            </a:r>
            <a:r>
              <a:rPr lang="zh-CN" altLang="zh-CN"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altLang="zh-CN"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zh-CN" altLang="zh-CN"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珍惜专家身份</a:t>
            </a:r>
            <a:r>
              <a:rPr lang="zh-CN" alt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zh-CN" alt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矩形 3"/>
          <p:cNvSpPr/>
          <p:nvPr/>
        </p:nvSpPr>
        <p:spPr>
          <a:xfrm>
            <a:off x="467181" y="1164764"/>
            <a:ext cx="2492990" cy="369332"/>
          </a:xfrm>
          <a:prstGeom prst="rect">
            <a:avLst/>
          </a:prstGeom>
        </p:spPr>
        <p:txBody>
          <a:bodyPr wrap="none">
            <a:spAutoFit/>
          </a:bodyPr>
          <a:lstStyle/>
          <a:p>
            <a:r>
              <a:rPr lang="zh-CN" altLang="en-US" dirty="0" smtClean="0">
                <a:solidFill>
                  <a:schemeClr val="bg1"/>
                </a:solidFill>
              </a:rPr>
              <a:t>谢谢各位专家，请您：</a:t>
            </a:r>
            <a:endParaRPr lang="en-US" altLang="zh-CN"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一、</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评标（评审）专家及专家库管理</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1560" y="841276"/>
            <a:ext cx="7488832" cy="922020"/>
          </a:xfrm>
          <a:prstGeom prst="rect">
            <a:avLst/>
          </a:prstGeom>
          <a:noFill/>
        </p:spPr>
        <p:txBody>
          <a:bodyPr wrap="square" rtlCol="0">
            <a:spAutoFit/>
          </a:bodyPr>
          <a:lstStyle/>
          <a:p>
            <a:r>
              <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2</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资源共享</a:t>
            </a:r>
            <a:endPar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zh-CN" dirty="0">
                <a:solidFill>
                  <a:schemeClr val="bg1"/>
                </a:solidFill>
              </a:rPr>
              <a:t>异地抽取</a:t>
            </a:r>
            <a:endParaRPr lang="zh-CN" altLang="zh-CN" dirty="0">
              <a:solidFill>
                <a:schemeClr val="bg1"/>
              </a:solidFill>
            </a:endParaRPr>
          </a:p>
          <a:p>
            <a:r>
              <a:rPr lang="zh-CN" altLang="zh-CN" dirty="0">
                <a:solidFill>
                  <a:schemeClr val="bg1"/>
                </a:solidFill>
              </a:rPr>
              <a:t>远程评标</a:t>
            </a:r>
            <a:endParaRPr lang="en-US" altLang="zh-CN" dirty="0">
              <a:solidFill>
                <a:schemeClr val="bg1"/>
              </a:solidFill>
            </a:endParaRPr>
          </a:p>
        </p:txBody>
      </p:sp>
      <p:grpSp>
        <p:nvGrpSpPr>
          <p:cNvPr id="5" name="组合 42"/>
          <p:cNvGrpSpPr/>
          <p:nvPr/>
        </p:nvGrpSpPr>
        <p:grpSpPr>
          <a:xfrm>
            <a:off x="395536" y="1995666"/>
            <a:ext cx="8092790" cy="2949974"/>
            <a:chOff x="731006" y="2326896"/>
            <a:chExt cx="7369386" cy="2686280"/>
          </a:xfrm>
        </p:grpSpPr>
        <p:sp>
          <p:nvSpPr>
            <p:cNvPr id="6" name="椭圆 10"/>
            <p:cNvSpPr>
              <a:spLocks noChangeArrowheads="1"/>
            </p:cNvSpPr>
            <p:nvPr/>
          </p:nvSpPr>
          <p:spPr bwMode="auto">
            <a:xfrm flipH="1" flipV="1">
              <a:off x="4051468" y="3927326"/>
              <a:ext cx="4048924" cy="1085850"/>
            </a:xfrm>
            <a:prstGeom prst="ellipse">
              <a:avLst/>
            </a:prstGeom>
            <a:gradFill rotWithShape="1">
              <a:gsLst>
                <a:gs pos="0">
                  <a:schemeClr val="tx1">
                    <a:lumMod val="93000"/>
                    <a:lumOff val="7000"/>
                  </a:schemeClr>
                </a:gs>
                <a:gs pos="100000">
                  <a:srgbClr val="FFFFFF">
                    <a:alpha val="0"/>
                  </a:srgbClr>
                </a:gs>
              </a:gsLst>
              <a:path path="shape">
                <a:fillToRect l="50000" t="50000" r="50000" b="50000"/>
              </a:path>
            </a:gradFill>
            <a:ln>
              <a:noFill/>
            </a:ln>
            <a:effectLst>
              <a:glow rad="127000">
                <a:srgbClr val="F79524">
                  <a:alpha val="0"/>
                </a:srgbClr>
              </a:glow>
              <a:outerShdw dist="107763" dir="2700000" algn="ctr" rotWithShape="0">
                <a:srgbClr val="535455"/>
              </a:outerShdw>
              <a:softEdge rad="368300"/>
            </a:effectLst>
          </p:spPr>
          <p:txBody>
            <a:bodyPr wrap="none" lIns="92075" tIns="46038" rIns="92075" bIns="46038" anchor="ctr"/>
            <a:lstStyle/>
            <a:p>
              <a:pPr algn="ctr">
                <a:defRPr/>
              </a:pPr>
              <a:endParaRPr lang="zh-CN" altLang="zh-CN" kern="0">
                <a:solidFill>
                  <a:sysClr val="windowText" lastClr="000000"/>
                </a:solidFill>
                <a:latin typeface="Arial" panose="020B0604020202020204" pitchFamily="34" charset="0"/>
              </a:endParaRPr>
            </a:p>
          </p:txBody>
        </p:sp>
        <p:sp>
          <p:nvSpPr>
            <p:cNvPr id="7" name="椭圆 10"/>
            <p:cNvSpPr>
              <a:spLocks noChangeArrowheads="1"/>
            </p:cNvSpPr>
            <p:nvPr/>
          </p:nvSpPr>
          <p:spPr bwMode="auto">
            <a:xfrm flipH="1" flipV="1">
              <a:off x="731006" y="3783788"/>
              <a:ext cx="4377257" cy="1176594"/>
            </a:xfrm>
            <a:prstGeom prst="ellipse">
              <a:avLst/>
            </a:prstGeom>
            <a:gradFill rotWithShape="1">
              <a:gsLst>
                <a:gs pos="0">
                  <a:schemeClr val="tx1">
                    <a:lumMod val="93000"/>
                    <a:lumOff val="7000"/>
                  </a:schemeClr>
                </a:gs>
                <a:gs pos="100000">
                  <a:srgbClr val="FFFFFF">
                    <a:alpha val="0"/>
                  </a:srgbClr>
                </a:gs>
              </a:gsLst>
              <a:path path="shape">
                <a:fillToRect l="50000" t="50000" r="50000" b="50000"/>
              </a:path>
            </a:gradFill>
            <a:ln>
              <a:noFill/>
            </a:ln>
            <a:effectLst>
              <a:glow rad="127000">
                <a:srgbClr val="F79524">
                  <a:alpha val="0"/>
                </a:srgbClr>
              </a:glow>
              <a:outerShdw dist="107763" dir="2700000" algn="ctr" rotWithShape="0">
                <a:srgbClr val="535455"/>
              </a:outerShdw>
              <a:softEdge rad="368300"/>
            </a:effectLst>
          </p:spPr>
          <p:txBody>
            <a:bodyPr wrap="none" lIns="92075" tIns="46038" rIns="92075" bIns="46038" anchor="ctr"/>
            <a:lstStyle/>
            <a:p>
              <a:pPr algn="ctr">
                <a:defRPr/>
              </a:pPr>
              <a:endParaRPr lang="zh-CN" altLang="zh-CN" kern="0">
                <a:solidFill>
                  <a:sysClr val="windowText" lastClr="000000"/>
                </a:solidFill>
                <a:latin typeface="Arial" panose="020B0604020202020204" pitchFamily="34" charset="0"/>
              </a:endParaRPr>
            </a:p>
          </p:txBody>
        </p:sp>
        <p:grpSp>
          <p:nvGrpSpPr>
            <p:cNvPr id="8" name="组合 17"/>
            <p:cNvGrpSpPr/>
            <p:nvPr/>
          </p:nvGrpSpPr>
          <p:grpSpPr>
            <a:xfrm>
              <a:off x="5292080" y="2716513"/>
              <a:ext cx="1661166" cy="1655572"/>
              <a:chOff x="1616752" y="4473115"/>
              <a:chExt cx="867016" cy="864096"/>
            </a:xfrm>
            <a:effectLst>
              <a:reflection blurRad="6350" stA="8000" endPos="23000" dir="5400000" sy="-100000" algn="bl" rotWithShape="0"/>
            </a:effectLst>
          </p:grpSpPr>
          <p:sp>
            <p:nvSpPr>
              <p:cNvPr id="27" name="椭圆 26"/>
              <p:cNvSpPr/>
              <p:nvPr/>
            </p:nvSpPr>
            <p:spPr>
              <a:xfrm>
                <a:off x="1619672" y="4473115"/>
                <a:ext cx="864096" cy="864096"/>
              </a:xfrm>
              <a:prstGeom prst="ellipse">
                <a:avLst/>
              </a:prstGeom>
              <a:gradFill flip="none" rotWithShape="1">
                <a:gsLst>
                  <a:gs pos="18000">
                    <a:srgbClr val="119707"/>
                  </a:gs>
                  <a:gs pos="74000">
                    <a:srgbClr val="8AD53F"/>
                  </a:gs>
                  <a:gs pos="100000">
                    <a:srgbClr val="BCEB6F"/>
                  </a:gs>
                </a:gsLst>
                <a:lin ang="18900000" scaled="1"/>
                <a:tileRect/>
              </a:gra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28" name="椭圆 27"/>
              <p:cNvSpPr/>
              <p:nvPr/>
            </p:nvSpPr>
            <p:spPr>
              <a:xfrm>
                <a:off x="1616752" y="4473115"/>
                <a:ext cx="864096" cy="864096"/>
              </a:xfrm>
              <a:prstGeom prst="ellipse">
                <a:avLst/>
              </a:prstGeom>
              <a:gradFill flip="none" rotWithShape="1">
                <a:gsLst>
                  <a:gs pos="68000">
                    <a:srgbClr val="119707">
                      <a:alpha val="45000"/>
                    </a:srgbClr>
                  </a:gs>
                  <a:gs pos="84000">
                    <a:schemeClr val="bg1">
                      <a:alpha val="0"/>
                    </a:schemeClr>
                  </a:gs>
                  <a:gs pos="56000">
                    <a:schemeClr val="bg1">
                      <a:alpha val="0"/>
                    </a:schemeClr>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29" name="椭圆 28"/>
              <p:cNvSpPr/>
              <p:nvPr/>
            </p:nvSpPr>
            <p:spPr>
              <a:xfrm>
                <a:off x="1871700" y="4504639"/>
                <a:ext cx="360040" cy="178491"/>
              </a:xfrm>
              <a:prstGeom prst="ellipse">
                <a:avLst/>
              </a:prstGeom>
              <a:gradFill flip="none" rotWithShape="1">
                <a:gsLst>
                  <a:gs pos="84000">
                    <a:schemeClr val="bg1">
                      <a:alpha val="0"/>
                    </a:schemeClr>
                  </a:gs>
                  <a:gs pos="12000">
                    <a:schemeClr val="bg1">
                      <a:alpha val="60000"/>
                    </a:schemeClr>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grpSp>
        <p:sp>
          <p:nvSpPr>
            <p:cNvPr id="12" name="椭圆 11"/>
            <p:cNvSpPr/>
            <p:nvPr/>
          </p:nvSpPr>
          <p:spPr>
            <a:xfrm>
              <a:off x="1960219" y="2656117"/>
              <a:ext cx="1655571" cy="1655572"/>
            </a:xfrm>
            <a:prstGeom prst="ellipse">
              <a:avLst/>
            </a:prstGeom>
            <a:gradFill flip="none" rotWithShape="1">
              <a:gsLst>
                <a:gs pos="43000">
                  <a:srgbClr val="FF7711"/>
                </a:gs>
                <a:gs pos="67000">
                  <a:srgbClr val="FFAA01"/>
                </a:gs>
                <a:gs pos="100000">
                  <a:srgbClr val="FECE02"/>
                </a:gs>
                <a:gs pos="0">
                  <a:srgbClr val="C73E01"/>
                </a:gs>
                <a:gs pos="80000">
                  <a:srgbClr val="FFC000"/>
                </a:gs>
              </a:gsLst>
              <a:lin ang="16200000" scaled="1"/>
              <a:tileRect/>
            </a:gra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3" name="椭圆 12"/>
            <p:cNvSpPr/>
            <p:nvPr/>
          </p:nvSpPr>
          <p:spPr>
            <a:xfrm>
              <a:off x="1954624" y="2656115"/>
              <a:ext cx="1655571" cy="1655572"/>
            </a:xfrm>
            <a:prstGeom prst="ellipse">
              <a:avLst/>
            </a:prstGeom>
            <a:gradFill flip="none" rotWithShape="1">
              <a:gsLst>
                <a:gs pos="68000">
                  <a:srgbClr val="ED4A01">
                    <a:alpha val="80000"/>
                  </a:srgbClr>
                </a:gs>
                <a:gs pos="80000">
                  <a:schemeClr val="bg1">
                    <a:alpha val="0"/>
                  </a:schemeClr>
                </a:gs>
                <a:gs pos="52000">
                  <a:schemeClr val="bg1">
                    <a:alpha val="0"/>
                  </a:schemeClr>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4" name="椭圆 13"/>
            <p:cNvSpPr/>
            <p:nvPr/>
          </p:nvSpPr>
          <p:spPr>
            <a:xfrm>
              <a:off x="2443094" y="2716514"/>
              <a:ext cx="689821" cy="341981"/>
            </a:xfrm>
            <a:prstGeom prst="ellipse">
              <a:avLst/>
            </a:prstGeom>
            <a:gradFill flip="none" rotWithShape="1">
              <a:gsLst>
                <a:gs pos="84000">
                  <a:schemeClr val="bg1">
                    <a:alpha val="0"/>
                  </a:schemeClr>
                </a:gs>
                <a:gs pos="12000">
                  <a:schemeClr val="bg1">
                    <a:alpha val="60000"/>
                  </a:schemeClr>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6" name="任意多边形 15"/>
            <p:cNvSpPr/>
            <p:nvPr/>
          </p:nvSpPr>
          <p:spPr>
            <a:xfrm>
              <a:off x="1974850" y="3162300"/>
              <a:ext cx="438150" cy="641350"/>
            </a:xfrm>
            <a:custGeom>
              <a:avLst/>
              <a:gdLst>
                <a:gd name="connsiteX0" fmla="*/ 317500 w 438150"/>
                <a:gd name="connsiteY0" fmla="*/ 482600 h 641350"/>
                <a:gd name="connsiteX1" fmla="*/ 63500 w 438150"/>
                <a:gd name="connsiteY1" fmla="*/ 641350 h 641350"/>
                <a:gd name="connsiteX2" fmla="*/ 0 w 438150"/>
                <a:gd name="connsiteY2" fmla="*/ 438150 h 641350"/>
                <a:gd name="connsiteX3" fmla="*/ 368300 w 438150"/>
                <a:gd name="connsiteY3" fmla="*/ 0 h 641350"/>
                <a:gd name="connsiteX4" fmla="*/ 438150 w 438150"/>
                <a:gd name="connsiteY4" fmla="*/ 133350 h 641350"/>
                <a:gd name="connsiteX5" fmla="*/ 317500 w 438150"/>
                <a:gd name="connsiteY5" fmla="*/ 482600 h 641350"/>
                <a:gd name="connsiteX0-1" fmla="*/ 317500 w 438150"/>
                <a:gd name="connsiteY0-2" fmla="*/ 482600 h 641350"/>
                <a:gd name="connsiteX1-3" fmla="*/ 63500 w 438150"/>
                <a:gd name="connsiteY1-4" fmla="*/ 641350 h 641350"/>
                <a:gd name="connsiteX2-5" fmla="*/ 0 w 438150"/>
                <a:gd name="connsiteY2-6" fmla="*/ 438150 h 641350"/>
                <a:gd name="connsiteX3-7" fmla="*/ 368300 w 438150"/>
                <a:gd name="connsiteY3-8" fmla="*/ 0 h 641350"/>
                <a:gd name="connsiteX4-9" fmla="*/ 438150 w 438150"/>
                <a:gd name="connsiteY4-10" fmla="*/ 133350 h 641350"/>
                <a:gd name="connsiteX5-11" fmla="*/ 317500 w 438150"/>
                <a:gd name="connsiteY5-12" fmla="*/ 482600 h 641350"/>
                <a:gd name="connsiteX0-13" fmla="*/ 317500 w 438150"/>
                <a:gd name="connsiteY0-14" fmla="*/ 482600 h 641350"/>
                <a:gd name="connsiteX1-15" fmla="*/ 63500 w 438150"/>
                <a:gd name="connsiteY1-16" fmla="*/ 641350 h 641350"/>
                <a:gd name="connsiteX2-17" fmla="*/ 0 w 438150"/>
                <a:gd name="connsiteY2-18" fmla="*/ 438150 h 641350"/>
                <a:gd name="connsiteX3-19" fmla="*/ 368300 w 438150"/>
                <a:gd name="connsiteY3-20" fmla="*/ 0 h 641350"/>
                <a:gd name="connsiteX4-21" fmla="*/ 438150 w 438150"/>
                <a:gd name="connsiteY4-22" fmla="*/ 133350 h 641350"/>
                <a:gd name="connsiteX5-23" fmla="*/ 317500 w 438150"/>
                <a:gd name="connsiteY5-24" fmla="*/ 482600 h 641350"/>
                <a:gd name="connsiteX0-25" fmla="*/ 317500 w 438150"/>
                <a:gd name="connsiteY0-26" fmla="*/ 482600 h 641350"/>
                <a:gd name="connsiteX1-27" fmla="*/ 63500 w 438150"/>
                <a:gd name="connsiteY1-28" fmla="*/ 641350 h 641350"/>
                <a:gd name="connsiteX2-29" fmla="*/ 0 w 438150"/>
                <a:gd name="connsiteY2-30" fmla="*/ 438150 h 641350"/>
                <a:gd name="connsiteX3-31" fmla="*/ 368300 w 438150"/>
                <a:gd name="connsiteY3-32" fmla="*/ 0 h 641350"/>
                <a:gd name="connsiteX4-33" fmla="*/ 438150 w 438150"/>
                <a:gd name="connsiteY4-34" fmla="*/ 133350 h 641350"/>
                <a:gd name="connsiteX5-35" fmla="*/ 317500 w 438150"/>
                <a:gd name="connsiteY5-36" fmla="*/ 482600 h 6413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438150" h="641350">
                  <a:moveTo>
                    <a:pt x="317500" y="482600"/>
                  </a:moveTo>
                  <a:lnTo>
                    <a:pt x="63500" y="641350"/>
                  </a:lnTo>
                  <a:cubicBezTo>
                    <a:pt x="45508" y="621242"/>
                    <a:pt x="2117" y="543983"/>
                    <a:pt x="0" y="438150"/>
                  </a:cubicBezTo>
                  <a:lnTo>
                    <a:pt x="368300" y="0"/>
                  </a:lnTo>
                  <a:lnTo>
                    <a:pt x="438150" y="133350"/>
                  </a:lnTo>
                  <a:cubicBezTo>
                    <a:pt x="404283" y="376767"/>
                    <a:pt x="357717" y="366183"/>
                    <a:pt x="317500" y="482600"/>
                  </a:cubicBezTo>
                  <a:close/>
                </a:path>
              </a:pathLst>
            </a:custGeom>
            <a:gradFill flip="none" rotWithShape="1">
              <a:gsLst>
                <a:gs pos="42000">
                  <a:srgbClr val="FF7711"/>
                </a:gs>
                <a:gs pos="80000">
                  <a:srgbClr val="FFAA01">
                    <a:lumMod val="98000"/>
                    <a:lumOff val="2000"/>
                  </a:srgbClr>
                </a:gs>
                <a:gs pos="97000">
                  <a:srgbClr val="FECE02">
                    <a:alpha val="0"/>
                  </a:srgbClr>
                </a:gs>
                <a:gs pos="3000">
                  <a:srgbClr val="E14D0B"/>
                </a:gs>
              </a:gsLst>
              <a:lin ang="19800000" scaled="0"/>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grpSp>
          <p:nvGrpSpPr>
            <p:cNvPr id="19" name="组合 33"/>
            <p:cNvGrpSpPr/>
            <p:nvPr/>
          </p:nvGrpSpPr>
          <p:grpSpPr>
            <a:xfrm>
              <a:off x="3261082" y="2326896"/>
              <a:ext cx="2443032" cy="2434806"/>
              <a:chOff x="1616752" y="4473115"/>
              <a:chExt cx="867016" cy="864096"/>
            </a:xfrm>
            <a:effectLst>
              <a:reflection blurRad="6350" stA="27000" endPos="24000" dist="50800" dir="5400000" sy="-100000" algn="bl" rotWithShape="0"/>
            </a:effectLst>
          </p:grpSpPr>
          <p:sp>
            <p:nvSpPr>
              <p:cNvPr id="24" name="椭圆 23"/>
              <p:cNvSpPr/>
              <p:nvPr/>
            </p:nvSpPr>
            <p:spPr>
              <a:xfrm>
                <a:off x="1619672" y="4473115"/>
                <a:ext cx="864096" cy="864096"/>
              </a:xfrm>
              <a:prstGeom prst="ellipse">
                <a:avLst/>
              </a:prstGeom>
              <a:gradFill flip="none" rotWithShape="1">
                <a:gsLst>
                  <a:gs pos="0">
                    <a:srgbClr val="BE1247"/>
                  </a:gs>
                  <a:gs pos="27000">
                    <a:srgbClr val="D2144F"/>
                  </a:gs>
                  <a:gs pos="66000">
                    <a:srgbClr val="BE1247">
                      <a:alpha val="69000"/>
                    </a:srgbClr>
                  </a:gs>
                  <a:gs pos="100000">
                    <a:srgbClr val="FA9496">
                      <a:alpha val="50000"/>
                    </a:srgbClr>
                  </a:gs>
                </a:gsLst>
                <a:lin ang="16200000" scaled="1"/>
                <a:tileRect/>
              </a:gra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25" name="椭圆 24"/>
              <p:cNvSpPr/>
              <p:nvPr/>
            </p:nvSpPr>
            <p:spPr>
              <a:xfrm>
                <a:off x="1616752" y="4473115"/>
                <a:ext cx="864096" cy="864096"/>
              </a:xfrm>
              <a:prstGeom prst="ellipse">
                <a:avLst/>
              </a:prstGeom>
              <a:gradFill flip="none" rotWithShape="1">
                <a:gsLst>
                  <a:gs pos="68000">
                    <a:srgbClr val="BE1247">
                      <a:alpha val="80000"/>
                    </a:srgbClr>
                  </a:gs>
                  <a:gs pos="80000">
                    <a:schemeClr val="bg1">
                      <a:alpha val="0"/>
                    </a:schemeClr>
                  </a:gs>
                  <a:gs pos="52000">
                    <a:schemeClr val="bg1">
                      <a:alpha val="0"/>
                    </a:schemeClr>
                  </a:gs>
                </a:gsLst>
                <a:path path="circle">
                  <a:fillToRect l="50000" t="50000" r="50000" b="50000"/>
                </a:path>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26" name="椭圆 25"/>
              <p:cNvSpPr/>
              <p:nvPr/>
            </p:nvSpPr>
            <p:spPr>
              <a:xfrm>
                <a:off x="1871700" y="4504639"/>
                <a:ext cx="360040" cy="178491"/>
              </a:xfrm>
              <a:prstGeom prst="ellipse">
                <a:avLst/>
              </a:prstGeom>
              <a:gradFill flip="none" rotWithShape="1">
                <a:gsLst>
                  <a:gs pos="84000">
                    <a:schemeClr val="bg1">
                      <a:alpha val="0"/>
                    </a:schemeClr>
                  </a:gs>
                  <a:gs pos="12000">
                    <a:schemeClr val="bg1">
                      <a:alpha val="60000"/>
                    </a:schemeClr>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grpSp>
        <p:sp>
          <p:nvSpPr>
            <p:cNvPr id="20" name="TextBox 11"/>
            <p:cNvSpPr txBox="1">
              <a:spLocks noChangeArrowheads="1"/>
            </p:cNvSpPr>
            <p:nvPr/>
          </p:nvSpPr>
          <p:spPr bwMode="auto">
            <a:xfrm flipH="1">
              <a:off x="3461954" y="2918665"/>
              <a:ext cx="2049515" cy="336318"/>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b="1" kern="0" dirty="0">
                  <a:solidFill>
                    <a:prstClr val="white"/>
                  </a:solidFill>
                  <a:latin typeface="微软雅黑" panose="020B0503020204020204" pitchFamily="34" charset="-122"/>
                  <a:ea typeface="微软雅黑" panose="020B0503020204020204" pitchFamily="34" charset="-122"/>
                </a:rPr>
                <a:t>片区库</a:t>
              </a:r>
              <a:endParaRPr lang="en-US" altLang="zh-CN" b="1" kern="0" dirty="0" smtClean="0">
                <a:solidFill>
                  <a:prstClr val="white"/>
                </a:solidFill>
                <a:latin typeface="微软雅黑" panose="020B0503020204020204" pitchFamily="34" charset="-122"/>
                <a:ea typeface="微软雅黑" panose="020B0503020204020204" pitchFamily="34" charset="-122"/>
              </a:endParaRPr>
            </a:p>
          </p:txBody>
        </p:sp>
        <p:sp>
          <p:nvSpPr>
            <p:cNvPr id="21" name="TextBox 11"/>
            <p:cNvSpPr txBox="1">
              <a:spLocks noChangeArrowheads="1"/>
            </p:cNvSpPr>
            <p:nvPr/>
          </p:nvSpPr>
          <p:spPr bwMode="auto">
            <a:xfrm flipH="1">
              <a:off x="3995833" y="3434773"/>
              <a:ext cx="1023409" cy="420397"/>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200" kern="0" dirty="0" smtClean="0">
                  <a:solidFill>
                    <a:prstClr val="white"/>
                  </a:solidFill>
                  <a:latin typeface="微软雅黑" panose="020B0503020204020204" pitchFamily="34" charset="-122"/>
                  <a:ea typeface="微软雅黑" panose="020B0503020204020204" pitchFamily="34" charset="-122"/>
                </a:rPr>
                <a:t>全省</a:t>
              </a:r>
              <a:r>
                <a:rPr lang="en-US" altLang="zh-CN" sz="1200" kern="0" dirty="0" smtClean="0">
                  <a:solidFill>
                    <a:prstClr val="white"/>
                  </a:solidFill>
                  <a:latin typeface="微软雅黑" panose="020B0503020204020204" pitchFamily="34" charset="-122"/>
                  <a:ea typeface="微软雅黑" panose="020B0503020204020204" pitchFamily="34" charset="-122"/>
                </a:rPr>
                <a:t>17</a:t>
              </a:r>
              <a:r>
                <a:rPr lang="zh-CN" altLang="en-US" sz="1200" kern="0" dirty="0" smtClean="0">
                  <a:solidFill>
                    <a:prstClr val="white"/>
                  </a:solidFill>
                  <a:latin typeface="微软雅黑" panose="020B0503020204020204" pitchFamily="34" charset="-122"/>
                  <a:ea typeface="微软雅黑" panose="020B0503020204020204" pitchFamily="34" charset="-122"/>
                </a:rPr>
                <a:t>个市州</a:t>
              </a:r>
              <a:r>
                <a:rPr lang="en-US" altLang="zh-CN" sz="1200" kern="0" dirty="0" smtClean="0">
                  <a:solidFill>
                    <a:prstClr val="white"/>
                  </a:solidFill>
                  <a:latin typeface="微软雅黑" panose="020B0503020204020204" pitchFamily="34" charset="-122"/>
                  <a:ea typeface="微软雅黑" panose="020B0503020204020204" pitchFamily="34" charset="-122"/>
                </a:rPr>
                <a:t>+</a:t>
              </a:r>
              <a:r>
                <a:rPr lang="zh-CN" altLang="en-US" sz="1200" kern="0" dirty="0" smtClean="0">
                  <a:solidFill>
                    <a:prstClr val="white"/>
                  </a:solidFill>
                  <a:latin typeface="微软雅黑" panose="020B0503020204020204" pitchFamily="34" charset="-122"/>
                  <a:ea typeface="微软雅黑" panose="020B0503020204020204" pitchFamily="34" charset="-122"/>
                </a:rPr>
                <a:t>省直</a:t>
              </a:r>
              <a:r>
                <a:rPr lang="en-US" altLang="zh-CN" sz="1200" kern="0" dirty="0" smtClean="0">
                  <a:solidFill>
                    <a:prstClr val="white"/>
                  </a:solidFill>
                  <a:latin typeface="微软雅黑" panose="020B0503020204020204" pitchFamily="34" charset="-122"/>
                  <a:ea typeface="微软雅黑" panose="020B0503020204020204" pitchFamily="34" charset="-122"/>
                </a:rPr>
                <a:t>+</a:t>
              </a:r>
              <a:r>
                <a:rPr lang="zh-CN" altLang="en-US" sz="1200" kern="0" dirty="0" smtClean="0">
                  <a:solidFill>
                    <a:prstClr val="white"/>
                  </a:solidFill>
                  <a:latin typeface="微软雅黑" panose="020B0503020204020204" pitchFamily="34" charset="-122"/>
                  <a:ea typeface="微软雅黑" panose="020B0503020204020204" pitchFamily="34" charset="-122"/>
                </a:rPr>
                <a:t>省外</a:t>
              </a:r>
              <a:endParaRPr lang="en-US" altLang="zh-CN" sz="1200" kern="0" dirty="0" smtClean="0">
                <a:solidFill>
                  <a:prstClr val="white"/>
                </a:solidFill>
                <a:latin typeface="微软雅黑" panose="020B0503020204020204" pitchFamily="34" charset="-122"/>
                <a:ea typeface="微软雅黑" panose="020B0503020204020204" pitchFamily="34" charset="-122"/>
              </a:endParaRPr>
            </a:p>
          </p:txBody>
        </p:sp>
        <p:sp>
          <p:nvSpPr>
            <p:cNvPr id="22" name="TextBox 11"/>
            <p:cNvSpPr txBox="1">
              <a:spLocks noChangeArrowheads="1"/>
            </p:cNvSpPr>
            <p:nvPr/>
          </p:nvSpPr>
          <p:spPr bwMode="auto">
            <a:xfrm flipH="1">
              <a:off x="3945823" y="3821101"/>
              <a:ext cx="1252352" cy="252238"/>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200" kern="0" dirty="0" smtClean="0">
                  <a:solidFill>
                    <a:prstClr val="white"/>
                  </a:solidFill>
                  <a:latin typeface="微软雅黑" panose="020B0503020204020204" pitchFamily="34" charset="-122"/>
                  <a:ea typeface="微软雅黑" panose="020B0503020204020204" pitchFamily="34" charset="-122"/>
                </a:rPr>
                <a:t> </a:t>
              </a:r>
              <a:endParaRPr lang="en-US" altLang="zh-CN" sz="1200" kern="0" dirty="0" smtClean="0">
                <a:solidFill>
                  <a:prstClr val="white"/>
                </a:solidFill>
                <a:latin typeface="微软雅黑" panose="020B0503020204020204" pitchFamily="34" charset="-122"/>
                <a:ea typeface="微软雅黑" panose="020B0503020204020204" pitchFamily="34" charset="-122"/>
              </a:endParaRPr>
            </a:p>
          </p:txBody>
        </p:sp>
      </p:grpSp>
      <p:sp>
        <p:nvSpPr>
          <p:cNvPr id="31" name="TextBox 11"/>
          <p:cNvSpPr txBox="1">
            <a:spLocks noChangeArrowheads="1"/>
          </p:cNvSpPr>
          <p:nvPr/>
        </p:nvSpPr>
        <p:spPr bwMode="auto">
          <a:xfrm flipH="1">
            <a:off x="5330369" y="2970306"/>
            <a:ext cx="2250702" cy="369332"/>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b="1" kern="0" dirty="0" smtClean="0">
                <a:solidFill>
                  <a:prstClr val="white"/>
                </a:solidFill>
                <a:latin typeface="微软雅黑" panose="020B0503020204020204" pitchFamily="34" charset="-122"/>
                <a:ea typeface="微软雅黑" panose="020B0503020204020204" pitchFamily="34" charset="-122"/>
              </a:rPr>
              <a:t>特色库</a:t>
            </a:r>
            <a:endParaRPr lang="en-US" altLang="zh-CN" b="1" kern="0" dirty="0" smtClean="0">
              <a:solidFill>
                <a:prstClr val="white"/>
              </a:solidFill>
              <a:latin typeface="微软雅黑" panose="020B0503020204020204" pitchFamily="34" charset="-122"/>
              <a:ea typeface="微软雅黑" panose="020B0503020204020204" pitchFamily="34" charset="-122"/>
            </a:endParaRPr>
          </a:p>
        </p:txBody>
      </p:sp>
      <p:sp>
        <p:nvSpPr>
          <p:cNvPr id="32" name="TextBox 11"/>
          <p:cNvSpPr txBox="1">
            <a:spLocks noChangeArrowheads="1"/>
          </p:cNvSpPr>
          <p:nvPr/>
        </p:nvSpPr>
        <p:spPr bwMode="auto">
          <a:xfrm flipH="1">
            <a:off x="1529105" y="2950324"/>
            <a:ext cx="2250702" cy="369332"/>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b="1" kern="0" dirty="0" smtClean="0">
                <a:solidFill>
                  <a:prstClr val="white"/>
                </a:solidFill>
                <a:latin typeface="微软雅黑" panose="020B0503020204020204" pitchFamily="34" charset="-122"/>
                <a:ea typeface="微软雅黑" panose="020B0503020204020204" pitchFamily="34" charset="-122"/>
              </a:rPr>
              <a:t>行业库</a:t>
            </a:r>
            <a:endParaRPr lang="en-US" altLang="zh-CN" b="1" kern="0" dirty="0" smtClean="0">
              <a:solidFill>
                <a:prstClr val="white"/>
              </a:solidFill>
              <a:latin typeface="微软雅黑" panose="020B0503020204020204" pitchFamily="34" charset="-122"/>
              <a:ea typeface="微软雅黑" panose="020B0503020204020204" pitchFamily="34" charset="-122"/>
            </a:endParaRPr>
          </a:p>
        </p:txBody>
      </p:sp>
      <p:sp>
        <p:nvSpPr>
          <p:cNvPr id="33" name="TextBox 11"/>
          <p:cNvSpPr txBox="1">
            <a:spLocks noChangeArrowheads="1"/>
          </p:cNvSpPr>
          <p:nvPr/>
        </p:nvSpPr>
        <p:spPr bwMode="auto">
          <a:xfrm flipH="1">
            <a:off x="2086377" y="3322977"/>
            <a:ext cx="1123870" cy="646331"/>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200" kern="0" dirty="0">
                <a:solidFill>
                  <a:prstClr val="white"/>
                </a:solidFill>
                <a:latin typeface="微软雅黑" panose="020B0503020204020204" pitchFamily="34" charset="-122"/>
                <a:ea typeface="微软雅黑" panose="020B0503020204020204" pitchFamily="34" charset="-122"/>
              </a:rPr>
              <a:t>建设、交通、水利、</a:t>
            </a:r>
            <a:r>
              <a:rPr lang="zh-CN" altLang="en-US" sz="1200" kern="0" dirty="0" smtClean="0">
                <a:solidFill>
                  <a:prstClr val="white"/>
                </a:solidFill>
                <a:latin typeface="微软雅黑" panose="020B0503020204020204" pitchFamily="34" charset="-122"/>
                <a:ea typeface="微软雅黑" panose="020B0503020204020204" pitchFamily="34" charset="-122"/>
              </a:rPr>
              <a:t>铁路子库</a:t>
            </a:r>
            <a:endParaRPr lang="en-US" altLang="zh-CN" sz="1200" kern="0" dirty="0" smtClean="0">
              <a:solidFill>
                <a:prstClr val="white"/>
              </a:solidFill>
              <a:latin typeface="微软雅黑" panose="020B0503020204020204" pitchFamily="34" charset="-122"/>
              <a:ea typeface="微软雅黑" panose="020B0503020204020204" pitchFamily="34" charset="-122"/>
            </a:endParaRPr>
          </a:p>
        </p:txBody>
      </p:sp>
      <p:sp>
        <p:nvSpPr>
          <p:cNvPr id="34" name="TextBox 11"/>
          <p:cNvSpPr txBox="1">
            <a:spLocks noChangeArrowheads="1"/>
          </p:cNvSpPr>
          <p:nvPr/>
        </p:nvSpPr>
        <p:spPr bwMode="auto">
          <a:xfrm flipH="1">
            <a:off x="5893785" y="3329943"/>
            <a:ext cx="1123870" cy="646331"/>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200" kern="0" dirty="0" smtClean="0">
                <a:solidFill>
                  <a:prstClr val="white"/>
                </a:solidFill>
                <a:latin typeface="微软雅黑" panose="020B0503020204020204" pitchFamily="34" charset="-122"/>
                <a:ea typeface="微软雅黑" panose="020B0503020204020204" pitchFamily="34" charset="-122"/>
              </a:rPr>
              <a:t>应急评标、资深、见证专家库</a:t>
            </a:r>
            <a:endParaRPr lang="en-US" altLang="zh-CN" sz="1200" kern="0" dirty="0" smtClean="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pPr algn="l">
              <a:buClrTx/>
              <a:buSzTx/>
              <a:buFontTx/>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一、</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评标（评审）专家及专家库管理</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03305" y="643664"/>
            <a:ext cx="7488832" cy="4661535"/>
          </a:xfrm>
          <a:prstGeom prst="rect">
            <a:avLst/>
          </a:prstGeom>
          <a:noFill/>
        </p:spPr>
        <p:txBody>
          <a:bodyPr wrap="square" rtlCol="0">
            <a:spAutoFit/>
          </a:bodyPr>
          <a:lstStyle/>
          <a:p>
            <a:pPr fontAlgn="auto">
              <a:lnSpc>
                <a:spcPct val="150000"/>
              </a:lnSpc>
            </a:pPr>
            <a:r>
              <a:rPr lang="zh-CN"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（二）</a:t>
            </a:r>
            <a:r>
              <a:rPr lang="zh-CN" altLang="en-US" dirty="0" smtClean="0">
                <a:solidFill>
                  <a:schemeClr val="bg1"/>
                </a:solidFill>
                <a:sym typeface="+mn-ea"/>
              </a:rPr>
              <a:t>分行业分区域管理</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原则</a:t>
            </a:r>
            <a:endParaRPr lang="en-US" altLang="zh-C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fontAlgn="auto">
              <a:lnSpc>
                <a:spcPct val="150000"/>
              </a:lnSpc>
            </a:pPr>
            <a:r>
              <a:rPr lang="zh-CN" altLang="zh-CN" dirty="0">
                <a:solidFill>
                  <a:schemeClr val="bg1"/>
                </a:solidFill>
              </a:rPr>
              <a:t>         </a:t>
            </a:r>
            <a:r>
              <a:rPr lang="en-US" altLang="zh-CN" dirty="0">
                <a:solidFill>
                  <a:schemeClr val="bg1"/>
                </a:solidFill>
              </a:rPr>
              <a:t>1</a:t>
            </a:r>
            <a:r>
              <a:rPr lang="zh-CN" altLang="en-US" dirty="0">
                <a:solidFill>
                  <a:schemeClr val="bg1"/>
                </a:solidFill>
              </a:rPr>
              <a:t>、</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行业管理：</a:t>
            </a:r>
            <a:r>
              <a:rPr lang="zh-CN" altLang="zh-CN" dirty="0">
                <a:solidFill>
                  <a:schemeClr val="bg1"/>
                </a:solidFill>
              </a:rPr>
              <a:t>省交通运输厅、省水利厅分别会同省公共资源交易监管局建设、使用、管理省综合专家库中的交通、水利行业库，开展本行业库评标专家监管、考核和培训；省交通运输厅、省水利厅负责本行业库评标专家准入。</a:t>
            </a:r>
            <a:endParaRPr lang="zh-CN" altLang="zh-CN" dirty="0">
              <a:solidFill>
                <a:schemeClr val="bg1"/>
              </a:solidFill>
            </a:endParaRPr>
          </a:p>
          <a:p>
            <a:pPr fontAlgn="auto">
              <a:lnSpc>
                <a:spcPct val="150000"/>
              </a:lnSpc>
            </a:pPr>
            <a:r>
              <a:rPr lang="en-US" altLang="zh-CN" dirty="0">
                <a:solidFill>
                  <a:schemeClr val="bg1"/>
                </a:solidFill>
              </a:rPr>
              <a:t>        2</a:t>
            </a:r>
            <a:r>
              <a:rPr lang="zh-CN" altLang="en-US" dirty="0">
                <a:solidFill>
                  <a:schemeClr val="bg1"/>
                </a:solidFill>
              </a:rPr>
              <a:t>、</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区域管理：</a:t>
            </a:r>
            <a:r>
              <a:rPr lang="zh-CN" altLang="zh-CN" dirty="0">
                <a:solidFill>
                  <a:schemeClr val="bg1"/>
                </a:solidFill>
              </a:rPr>
              <a:t>市（州）公共资源交易监管局负责开展省综合专家库区域库本区域评标专家准入、监管、考核和培训，县（市、区）公共资源交易监管局协助、配合做好相关工作。</a:t>
            </a:r>
            <a:endParaRPr lang="zh-CN" altLang="zh-CN" dirty="0">
              <a:solidFill>
                <a:schemeClr val="bg1"/>
              </a:solidFill>
            </a:endParaRPr>
          </a:p>
          <a:p>
            <a:pPr fontAlgn="auto">
              <a:lnSpc>
                <a:spcPct val="150000"/>
              </a:lnSpc>
            </a:pPr>
            <a:r>
              <a:rPr lang="zh-CN" altLang="zh-CN" dirty="0">
                <a:solidFill>
                  <a:schemeClr val="bg1"/>
                </a:solidFill>
              </a:rPr>
              <a:t>        </a:t>
            </a:r>
            <a:r>
              <a:rPr lang="en-US" altLang="zh-CN" dirty="0">
                <a:solidFill>
                  <a:schemeClr val="bg1"/>
                </a:solidFill>
              </a:rPr>
              <a:t>3</a:t>
            </a:r>
            <a:r>
              <a:rPr lang="zh-CN" altLang="en-US" dirty="0">
                <a:solidFill>
                  <a:schemeClr val="bg1"/>
                </a:solidFill>
              </a:rPr>
              <a:t>、</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评标</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系统培训：</a:t>
            </a:r>
            <a:r>
              <a:rPr lang="zh-CN" altLang="zh-CN" dirty="0">
                <a:solidFill>
                  <a:schemeClr val="bg1"/>
                </a:solidFill>
              </a:rPr>
              <a:t>全省各公共资源交易平台运行服务机构做好评标专家抽取使用服务，实施评标专家项目考评，开展电子评标系统现场操作与评标现场管理规定培训。</a:t>
            </a:r>
            <a:endParaRPr lang="zh-CN" altLang="zh-CN"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1560" y="814477"/>
            <a:ext cx="7488832" cy="3969385"/>
          </a:xfrm>
          <a:prstGeom prst="rect">
            <a:avLst/>
          </a:prstGeom>
          <a:noFill/>
        </p:spPr>
        <p:txBody>
          <a:bodyPr wrap="square" rtlCol="0">
            <a:spAutoFit/>
          </a:bodyPr>
          <a:lstStyle/>
          <a:p>
            <a:r>
              <a:rPr lang="en-US" altLang="zh-C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zh-CN"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zh-CN" alt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评标专家的权利</a:t>
            </a:r>
            <a:endParaRPr lang="en-US" altLang="zh-C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altLang="zh-CN" dirty="0" smtClean="0">
              <a:solidFill>
                <a:schemeClr val="bg1"/>
              </a:solidFill>
              <a:effectLst>
                <a:glow rad="228600">
                  <a:schemeClr val="accent2">
                    <a:satMod val="175000"/>
                    <a:alpha val="40000"/>
                  </a:schemeClr>
                </a:glow>
              </a:effectLst>
            </a:endParaRPr>
          </a:p>
          <a:p>
            <a:r>
              <a:rPr lang="en-US" altLang="zh-CN" u="sng" dirty="0">
                <a:solidFill>
                  <a:schemeClr val="bg1"/>
                </a:solidFill>
              </a:rPr>
              <a:t>《</a:t>
            </a:r>
            <a:r>
              <a:rPr lang="zh-CN" altLang="en-US" u="sng" dirty="0">
                <a:solidFill>
                  <a:schemeClr val="bg1"/>
                </a:solidFill>
              </a:rPr>
              <a:t>评标专家和评标专家库管理暂行办法</a:t>
            </a:r>
            <a:r>
              <a:rPr lang="en-US" altLang="zh-CN" u="sng" dirty="0">
                <a:solidFill>
                  <a:schemeClr val="bg1"/>
                </a:solidFill>
              </a:rPr>
              <a:t>》</a:t>
            </a:r>
            <a:r>
              <a:rPr lang="zh-CN" altLang="en-US" dirty="0">
                <a:solidFill>
                  <a:schemeClr val="bg1"/>
                </a:solidFill>
              </a:rPr>
              <a:t>规定：</a:t>
            </a:r>
            <a:endParaRPr lang="zh-CN" altLang="en-US" dirty="0">
              <a:solidFill>
                <a:schemeClr val="bg1"/>
              </a:solidFill>
            </a:endParaRPr>
          </a:p>
          <a:p>
            <a:endParaRPr lang="en-US" altLang="zh-CN" dirty="0" smtClean="0">
              <a:solidFill>
                <a:schemeClr val="bg1"/>
              </a:solidFill>
            </a:endParaRPr>
          </a:p>
          <a:p>
            <a:r>
              <a:rPr lang="zh-CN" altLang="en-US" dirty="0" smtClean="0">
                <a:solidFill>
                  <a:schemeClr val="bg1"/>
                </a:solidFill>
              </a:rPr>
              <a:t>评标</a:t>
            </a:r>
            <a:r>
              <a:rPr lang="zh-CN" altLang="en-US" dirty="0">
                <a:solidFill>
                  <a:schemeClr val="bg1"/>
                </a:solidFill>
              </a:rPr>
              <a:t>专家享有下列</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权利</a:t>
            </a:r>
            <a:r>
              <a:rPr lang="zh-CN" altLang="en-US" dirty="0">
                <a:solidFill>
                  <a:schemeClr val="bg1"/>
                </a:solidFill>
              </a:rPr>
              <a:t>：</a:t>
            </a:r>
            <a:endParaRPr lang="zh-CN" altLang="en-US" dirty="0">
              <a:solidFill>
                <a:schemeClr val="bg1"/>
              </a:solidFill>
            </a:endParaRPr>
          </a:p>
          <a:p>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1</a:t>
            </a:r>
            <a:r>
              <a:rPr lang="zh-CN" altLang="en-US" dirty="0" smtClean="0">
                <a:solidFill>
                  <a:schemeClr val="bg1"/>
                </a:solidFill>
              </a:rPr>
              <a:t>）</a:t>
            </a:r>
            <a:r>
              <a:rPr lang="zh-CN" altLang="en-US" dirty="0" smtClean="0">
                <a:solidFill>
                  <a:schemeClr val="bg1"/>
                </a:solidFill>
              </a:rPr>
              <a:t>接受</a:t>
            </a:r>
            <a:r>
              <a:rPr lang="zh-CN" altLang="en-US" dirty="0">
                <a:solidFill>
                  <a:schemeClr val="bg1"/>
                </a:solidFill>
              </a:rPr>
              <a:t>招标人或其招标代理机构聘请，担任</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hlinkClick r:id="rId1" action="ppaction://hlinksldjump"/>
              </a:rPr>
              <a:t>评标委员会成员</a:t>
            </a:r>
            <a:r>
              <a:rPr lang="zh-CN" altLang="en-US" dirty="0" smtClean="0">
                <a:solidFill>
                  <a:schemeClr val="bg1"/>
                </a:solidFill>
              </a:rPr>
              <a:t>；</a:t>
            </a:r>
            <a:endParaRPr lang="en-US" altLang="zh-CN" dirty="0" smtClean="0">
              <a:solidFill>
                <a:schemeClr val="bg1"/>
              </a:solidFill>
            </a:endParaRPr>
          </a:p>
          <a:p>
            <a:endParaRPr lang="zh-CN" altLang="en-US" dirty="0">
              <a:solidFill>
                <a:schemeClr val="bg1"/>
              </a:solidFill>
            </a:endParaRPr>
          </a:p>
          <a:p>
            <a:r>
              <a:rPr lang="zh-CN" dirty="0">
                <a:solidFill>
                  <a:schemeClr val="bg1"/>
                </a:solidFill>
              </a:rPr>
              <a:t>（</a:t>
            </a:r>
            <a:r>
              <a:rPr lang="en-US" altLang="zh-CN" dirty="0">
                <a:solidFill>
                  <a:schemeClr val="bg1"/>
                </a:solidFill>
              </a:rPr>
              <a:t>2</a:t>
            </a:r>
            <a:r>
              <a:rPr lang="zh-CN" altLang="en-US" dirty="0">
                <a:solidFill>
                  <a:schemeClr val="bg1"/>
                </a:solidFill>
              </a:rPr>
              <a:t>）</a:t>
            </a:r>
            <a:r>
              <a:rPr lang="zh-CN" altLang="en-US" dirty="0">
                <a:solidFill>
                  <a:schemeClr val="bg1"/>
                </a:solidFill>
              </a:rPr>
              <a:t>依法对投标文件进行独立评审，提出评审意见，不受任何单位或者个人的干预</a:t>
            </a:r>
            <a:r>
              <a:rPr lang="zh-CN" altLang="en-US" dirty="0" smtClean="0">
                <a:solidFill>
                  <a:schemeClr val="bg1"/>
                </a:solidFill>
              </a:rPr>
              <a:t>；</a:t>
            </a:r>
            <a:endParaRPr lang="en-US" altLang="zh-CN" dirty="0" smtClean="0">
              <a:solidFill>
                <a:schemeClr val="bg1"/>
              </a:solidFill>
            </a:endParaRPr>
          </a:p>
          <a:p>
            <a:endParaRPr lang="zh-CN" altLang="en-US" dirty="0">
              <a:solidFill>
                <a:schemeClr val="bg1"/>
              </a:solidFill>
            </a:endParaRPr>
          </a:p>
          <a:p>
            <a:r>
              <a:rPr lang="zh-CN" dirty="0">
                <a:solidFill>
                  <a:schemeClr val="bg1"/>
                </a:solidFill>
              </a:rPr>
              <a:t>（</a:t>
            </a:r>
            <a:r>
              <a:rPr lang="en-US" altLang="zh-CN" dirty="0">
                <a:solidFill>
                  <a:schemeClr val="bg1"/>
                </a:solidFill>
              </a:rPr>
              <a:t>3</a:t>
            </a:r>
            <a:r>
              <a:rPr lang="zh-CN" altLang="en-US" dirty="0">
                <a:solidFill>
                  <a:schemeClr val="bg1"/>
                </a:solidFill>
              </a:rPr>
              <a:t>）</a:t>
            </a:r>
            <a:r>
              <a:rPr lang="zh-CN" altLang="en-US" dirty="0">
                <a:solidFill>
                  <a:schemeClr val="bg1"/>
                </a:solidFill>
              </a:rPr>
              <a:t>接受参加评标活动的</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hlinkClick r:id="rId2" action="ppaction://hlinksldjump"/>
              </a:rPr>
              <a:t>劳务报酬</a:t>
            </a:r>
            <a:r>
              <a:rPr lang="zh-CN" altLang="en-US" dirty="0" smtClean="0">
                <a:solidFill>
                  <a:schemeClr val="bg1"/>
                </a:solidFill>
              </a:rPr>
              <a:t>；</a:t>
            </a:r>
            <a:endParaRPr lang="en-US" altLang="zh-CN" dirty="0" smtClean="0">
              <a:solidFill>
                <a:schemeClr val="bg1"/>
              </a:solidFill>
            </a:endParaRPr>
          </a:p>
          <a:p>
            <a:endParaRPr lang="zh-CN" altLang="en-US" dirty="0">
              <a:solidFill>
                <a:schemeClr val="bg1"/>
              </a:solidFill>
            </a:endParaRPr>
          </a:p>
          <a:p>
            <a:r>
              <a:rPr lang="zh-CN" dirty="0">
                <a:solidFill>
                  <a:schemeClr val="bg1"/>
                </a:solidFill>
              </a:rPr>
              <a:t>（</a:t>
            </a:r>
            <a:r>
              <a:rPr lang="en-US" altLang="zh-CN" dirty="0">
                <a:solidFill>
                  <a:schemeClr val="bg1"/>
                </a:solidFill>
              </a:rPr>
              <a:t>4</a:t>
            </a:r>
            <a:r>
              <a:rPr lang="zh-CN" altLang="en-US" dirty="0">
                <a:solidFill>
                  <a:schemeClr val="bg1"/>
                </a:solidFill>
              </a:rPr>
              <a:t>）</a:t>
            </a:r>
            <a:r>
              <a:rPr lang="zh-CN" altLang="en-US" dirty="0">
                <a:solidFill>
                  <a:schemeClr val="bg1"/>
                </a:solidFill>
              </a:rPr>
              <a:t>法律、行政法规规定的其他权利。</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1505" y="734695"/>
            <a:ext cx="8061325" cy="4799965"/>
          </a:xfrm>
          <a:prstGeom prst="rect">
            <a:avLst/>
          </a:prstGeom>
          <a:noFill/>
        </p:spPr>
        <p:txBody>
          <a:bodyPr wrap="square" rtlCol="0">
            <a:spAutoFit/>
          </a:bodyPr>
          <a:lstStyle/>
          <a:p>
            <a:r>
              <a:rPr lang="zh-CN" altLang="en-US" dirty="0" smtClean="0">
                <a:solidFill>
                  <a:schemeClr val="bg1"/>
                </a:solidFill>
              </a:rPr>
              <a:t>评标</a:t>
            </a:r>
            <a:r>
              <a:rPr lang="zh-CN" altLang="en-US" dirty="0">
                <a:solidFill>
                  <a:schemeClr val="bg1"/>
                </a:solidFill>
              </a:rPr>
              <a:t>委员会成员的</a:t>
            </a:r>
            <a:r>
              <a:rPr lang="zh-CN" altLang="en-US" dirty="0" smtClean="0">
                <a:solidFill>
                  <a:schemeClr val="bg1"/>
                </a:solidFill>
              </a:rPr>
              <a:t>权利</a:t>
            </a:r>
            <a:r>
              <a:rPr lang="en-US" altLang="zh-CN" dirty="0" smtClean="0">
                <a:solidFill>
                  <a:schemeClr val="bg1"/>
                </a:solidFill>
              </a:rPr>
              <a:t>——</a:t>
            </a:r>
            <a:r>
              <a:rPr lang="zh-CN" altLang="en-US" dirty="0" smtClean="0">
                <a:solidFill>
                  <a:schemeClr val="bg1"/>
                </a:solidFill>
              </a:rPr>
              <a:t>是</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权利</a:t>
            </a:r>
            <a:r>
              <a:rPr lang="zh-CN" altLang="en-US" dirty="0" smtClean="0">
                <a:solidFill>
                  <a:schemeClr val="bg1"/>
                </a:solidFill>
              </a:rPr>
              <a:t>，亦是</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责任</a:t>
            </a:r>
            <a:r>
              <a:rPr lang="zh-CN" altLang="en-US" dirty="0" smtClean="0">
                <a:solidFill>
                  <a:schemeClr val="bg1"/>
                </a:solidFill>
              </a:rPr>
              <a:t>：</a:t>
            </a:r>
            <a:endParaRPr lang="zh-CN" altLang="en-US" dirty="0">
              <a:solidFill>
                <a:schemeClr val="bg1"/>
              </a:solidFill>
            </a:endParaRPr>
          </a:p>
          <a:p>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1</a:t>
            </a:r>
            <a:r>
              <a:rPr lang="zh-CN" altLang="en-US" dirty="0" smtClean="0">
                <a:solidFill>
                  <a:schemeClr val="bg1"/>
                </a:solidFill>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独立评审权</a:t>
            </a:r>
            <a:endParaRPr lang="en-US"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en-US" dirty="0" smtClean="0">
                <a:solidFill>
                  <a:schemeClr val="bg1"/>
                </a:solidFill>
              </a:rPr>
              <a:t>“评标</a:t>
            </a:r>
            <a:r>
              <a:rPr lang="zh-CN" altLang="en-US" dirty="0">
                <a:solidFill>
                  <a:schemeClr val="bg1"/>
                </a:solidFill>
              </a:rPr>
              <a:t>委员会成员应当客观、公正地履行职责，遵守职业道德，对所提出的评审意见承担</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个人责任</a:t>
            </a:r>
            <a:r>
              <a:rPr lang="zh-CN" altLang="en-US" dirty="0">
                <a:solidFill>
                  <a:schemeClr val="bg1"/>
                </a:solidFill>
              </a:rPr>
              <a:t>”</a:t>
            </a:r>
            <a:r>
              <a:rPr lang="zh-CN" altLang="en-US" dirty="0" smtClean="0">
                <a:solidFill>
                  <a:schemeClr val="bg1"/>
                </a:solidFill>
              </a:rPr>
              <a:t>；“</a:t>
            </a:r>
            <a:r>
              <a:rPr lang="zh-CN" altLang="zh-CN" dirty="0" smtClean="0">
                <a:solidFill>
                  <a:schemeClr val="bg1"/>
                </a:solidFill>
              </a:rPr>
              <a:t>依法</a:t>
            </a:r>
            <a:r>
              <a:rPr lang="zh-CN" altLang="zh-CN" dirty="0">
                <a:solidFill>
                  <a:schemeClr val="bg1"/>
                </a:solidFill>
              </a:rPr>
              <a:t>对投标文件进行</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独立评审</a:t>
            </a:r>
            <a:r>
              <a:rPr lang="zh-CN" altLang="zh-CN" dirty="0">
                <a:solidFill>
                  <a:schemeClr val="bg1"/>
                </a:solidFill>
              </a:rPr>
              <a:t>，提出评审意见，不受任何单位或者个人的</a:t>
            </a:r>
            <a:r>
              <a:rPr lang="zh-CN" altLang="zh-CN" dirty="0" smtClean="0">
                <a:solidFill>
                  <a:schemeClr val="bg1"/>
                </a:solidFill>
              </a:rPr>
              <a:t>干预</a:t>
            </a:r>
            <a:r>
              <a:rPr lang="zh-CN" altLang="en-US" dirty="0">
                <a:solidFill>
                  <a:schemeClr val="bg1"/>
                </a:solidFill>
              </a:rPr>
              <a:t>”</a:t>
            </a:r>
            <a:r>
              <a:rPr lang="zh-CN" altLang="en-US" dirty="0" smtClean="0">
                <a:solidFill>
                  <a:schemeClr val="bg1"/>
                </a:solidFill>
              </a:rPr>
              <a:t>。</a:t>
            </a:r>
            <a:endParaRPr lang="en-US" altLang="zh-CN" dirty="0" smtClean="0">
              <a:solidFill>
                <a:schemeClr val="bg1"/>
              </a:solidFill>
            </a:endParaRPr>
          </a:p>
          <a:p>
            <a:r>
              <a:rPr lang="zh-CN" dirty="0" smtClean="0">
                <a:solidFill>
                  <a:schemeClr val="bg1"/>
                </a:solidFill>
              </a:rPr>
              <a:t>（</a:t>
            </a:r>
            <a:r>
              <a:rPr lang="en-US" altLang="zh-CN" dirty="0" smtClean="0">
                <a:solidFill>
                  <a:schemeClr val="bg1"/>
                </a:solidFill>
              </a:rPr>
              <a:t>2</a:t>
            </a:r>
            <a:r>
              <a:rPr lang="zh-CN" altLang="en-US" dirty="0" smtClean="0">
                <a:solidFill>
                  <a:schemeClr val="bg1"/>
                </a:solidFill>
              </a:rPr>
              <a:t>）</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否决权</a:t>
            </a:r>
            <a:endPar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r>
              <a:rPr lang="zh-CN" altLang="zh-CN" dirty="0">
                <a:solidFill>
                  <a:schemeClr val="bg1"/>
                </a:solidFill>
              </a:rPr>
              <a:t>        </a:t>
            </a:r>
            <a:r>
              <a:rPr lang="zh-CN" altLang="en-US" dirty="0">
                <a:solidFill>
                  <a:schemeClr val="bg1"/>
                </a:solidFill>
                <a:latin typeface="Arial" panose="020B0604020202020204" pitchFamily="34" charset="0"/>
                <a:sym typeface="+mn-ea"/>
              </a:rPr>
              <a:t>●</a:t>
            </a:r>
            <a:r>
              <a:rPr lang="zh-CN" altLang="zh-CN" dirty="0">
                <a:solidFill>
                  <a:schemeClr val="bg1"/>
                </a:solidFill>
              </a:rPr>
              <a:t>评标委员会发现投标人以他人的名义投标、串通投标、以行贿手段谋取中标或者以其他弄虚作假方式投标的，</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应当否决</a:t>
            </a:r>
            <a:r>
              <a:rPr lang="zh-CN" altLang="zh-CN" dirty="0">
                <a:solidFill>
                  <a:schemeClr val="bg1"/>
                </a:solidFill>
              </a:rPr>
              <a:t>该投标人的投标。</a:t>
            </a:r>
            <a:endParaRPr lang="zh-CN" altLang="zh-CN" dirty="0">
              <a:solidFill>
                <a:schemeClr val="bg1"/>
              </a:solidFill>
            </a:endParaRPr>
          </a:p>
          <a:p>
            <a:r>
              <a:rPr lang="zh-CN" altLang="en-US" dirty="0">
                <a:solidFill>
                  <a:schemeClr val="bg1"/>
                </a:solidFill>
                <a:latin typeface="Arial" panose="020B0604020202020204" pitchFamily="34" charset="0"/>
                <a:sym typeface="+mn-ea"/>
              </a:rPr>
              <a:t>      ●</a:t>
            </a:r>
            <a:r>
              <a:rPr lang="zh-CN" altLang="zh-CN" dirty="0">
                <a:solidFill>
                  <a:schemeClr val="bg1"/>
                </a:solidFill>
              </a:rPr>
              <a:t>投标文件未经投标单位盖章和单位负责人</a:t>
            </a:r>
            <a:r>
              <a:rPr lang="zh-CN" altLang="zh-CN" dirty="0" smtClean="0">
                <a:solidFill>
                  <a:schemeClr val="bg1"/>
                </a:solidFill>
              </a:rPr>
              <a:t>签字</a:t>
            </a:r>
            <a:r>
              <a:rPr lang="zh-CN" altLang="en-US" dirty="0">
                <a:solidFill>
                  <a:schemeClr val="bg1"/>
                </a:solidFill>
              </a:rPr>
              <a:t>，评标委员会</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应当否决</a:t>
            </a:r>
            <a:r>
              <a:rPr lang="zh-CN" altLang="en-US" dirty="0">
                <a:solidFill>
                  <a:schemeClr val="bg1"/>
                </a:solidFill>
              </a:rPr>
              <a:t>其投标</a:t>
            </a:r>
            <a:r>
              <a:rPr lang="zh-CN" altLang="zh-CN" dirty="0" smtClean="0">
                <a:solidFill>
                  <a:schemeClr val="bg1"/>
                </a:solidFill>
              </a:rPr>
              <a:t>；</a:t>
            </a:r>
            <a:endParaRPr lang="en-US" altLang="zh-CN" dirty="0" smtClean="0">
              <a:solidFill>
                <a:schemeClr val="bg1"/>
              </a:solidFill>
            </a:endParaRPr>
          </a:p>
          <a:p>
            <a:r>
              <a:rPr lang="zh-CN" altLang="en-US" dirty="0">
                <a:solidFill>
                  <a:schemeClr val="bg1"/>
                </a:solidFill>
                <a:latin typeface="Arial" panose="020B0604020202020204" pitchFamily="34" charset="0"/>
                <a:sym typeface="+mn-ea"/>
              </a:rPr>
              <a:t>      ●</a:t>
            </a:r>
            <a:r>
              <a:rPr lang="zh-CN" altLang="en-US" dirty="0" smtClean="0">
                <a:solidFill>
                  <a:schemeClr val="bg1"/>
                </a:solidFill>
              </a:rPr>
              <a:t>投标</a:t>
            </a:r>
            <a:r>
              <a:rPr lang="zh-CN" altLang="en-US" dirty="0">
                <a:solidFill>
                  <a:schemeClr val="bg1"/>
                </a:solidFill>
              </a:rPr>
              <a:t>联合体没有提交共同投标协议，评标委员会</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应当否决</a:t>
            </a:r>
            <a:r>
              <a:rPr lang="zh-CN" altLang="en-US" dirty="0">
                <a:solidFill>
                  <a:schemeClr val="bg1"/>
                </a:solidFill>
              </a:rPr>
              <a:t>其投标；</a:t>
            </a:r>
            <a:endParaRPr lang="en-US" altLang="zh-CN" dirty="0" smtClean="0">
              <a:solidFill>
                <a:schemeClr val="bg1"/>
              </a:solidFill>
            </a:endParaRPr>
          </a:p>
          <a:p>
            <a:r>
              <a:rPr lang="zh-CN" altLang="en-US" dirty="0">
                <a:solidFill>
                  <a:schemeClr val="bg1"/>
                </a:solidFill>
                <a:latin typeface="Arial" panose="020B0604020202020204" pitchFamily="34" charset="0"/>
                <a:sym typeface="+mn-ea"/>
              </a:rPr>
              <a:t>      ●</a:t>
            </a:r>
            <a:r>
              <a:rPr lang="zh-CN" altLang="en-US" dirty="0" smtClean="0">
                <a:solidFill>
                  <a:schemeClr val="bg1"/>
                </a:solidFill>
              </a:rPr>
              <a:t>同</a:t>
            </a:r>
            <a:r>
              <a:rPr lang="zh-CN" altLang="en-US" dirty="0">
                <a:solidFill>
                  <a:schemeClr val="bg1"/>
                </a:solidFill>
              </a:rPr>
              <a:t>一投标人提交两个以上不同的投标文件或者投标报价，评标委员会</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应当否决</a:t>
            </a:r>
            <a:r>
              <a:rPr lang="zh-CN" altLang="en-US" dirty="0">
                <a:solidFill>
                  <a:schemeClr val="bg1"/>
                </a:solidFill>
              </a:rPr>
              <a:t>其投标，但招标文件要求提交备选投标的除外</a:t>
            </a:r>
            <a:r>
              <a:rPr lang="zh-CN" altLang="en-US" dirty="0" smtClean="0">
                <a:solidFill>
                  <a:schemeClr val="bg1"/>
                </a:solidFill>
              </a:rPr>
              <a:t>；</a:t>
            </a:r>
            <a:endParaRPr lang="zh-CN" altLang="en-US" dirty="0" smtClean="0">
              <a:solidFill>
                <a:schemeClr val="bg1"/>
              </a:solidFill>
            </a:endParaRPr>
          </a:p>
          <a:p>
            <a:r>
              <a:rPr lang="zh-CN" altLang="en-US" dirty="0">
                <a:solidFill>
                  <a:schemeClr val="bg1"/>
                </a:solidFill>
                <a:latin typeface="Arial" panose="020B0604020202020204" pitchFamily="34" charset="0"/>
                <a:sym typeface="+mn-ea"/>
              </a:rPr>
              <a:t>      ●</a:t>
            </a:r>
            <a:r>
              <a:rPr lang="zh-CN" altLang="en-US" dirty="0">
                <a:solidFill>
                  <a:schemeClr val="bg1"/>
                </a:solidFill>
                <a:sym typeface="+mn-ea"/>
              </a:rPr>
              <a:t>投标人资格条件不符合国家有关规定和招标文件要求的，或者拒不按照要求对投标文件进行澄清、说明或者补正的，评标委员会</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可以否决</a:t>
            </a:r>
            <a:r>
              <a:rPr lang="zh-CN" altLang="en-US" dirty="0">
                <a:solidFill>
                  <a:schemeClr val="bg1"/>
                </a:solidFill>
                <a:sym typeface="+mn-ea"/>
              </a:rPr>
              <a:t>其投标。</a:t>
            </a:r>
            <a:endParaRPr lang="zh-CN" altLang="en-US" dirty="0">
              <a:solidFill>
                <a:schemeClr val="bg1"/>
              </a:solidFill>
            </a:endParaRPr>
          </a:p>
          <a:p>
            <a:endParaRPr lang="en-US" altLang="zh-CN"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3204"/>
            <a:ext cx="9001000" cy="398780"/>
          </a:xfrm>
          <a:prstGeom prst="rect">
            <a:avLst/>
          </a:prstGeom>
          <a:noFill/>
        </p:spPr>
        <p:txBody>
          <a:bodyPr wrap="square" rtlCol="0">
            <a:spAutoFit/>
          </a:bodyPr>
          <a:lstStyle/>
          <a:p>
            <a:r>
              <a:rPr lang="zh-CN" altLang="en-US" sz="2000" dirty="0" smtClean="0">
                <a:solidFill>
                  <a:schemeClr val="accent1">
                    <a:lumMod val="20000"/>
                    <a:lumOff val="80000"/>
                  </a:schemeClr>
                </a:solidFill>
                <a:latin typeface="微软雅黑" panose="020B0503020204020204" pitchFamily="34" charset="-122"/>
                <a:ea typeface="微软雅黑" panose="020B0503020204020204" pitchFamily="34" charset="-122"/>
              </a:rPr>
              <a:t>（三）评标专家的权利和义务</a:t>
            </a:r>
            <a:endParaRPr lang="zh-CN" altLang="en-US"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19815" y="704753"/>
            <a:ext cx="7488832" cy="4933950"/>
          </a:xfrm>
          <a:prstGeom prst="rect">
            <a:avLst/>
          </a:prstGeom>
          <a:noFill/>
        </p:spPr>
        <p:txBody>
          <a:bodyPr wrap="square" rtlCol="0">
            <a:spAutoFit/>
          </a:bodyPr>
          <a:lstStyle/>
          <a:p>
            <a:pPr fontAlgn="auto">
              <a:lnSpc>
                <a:spcPts val="2360"/>
              </a:lnSpc>
            </a:pPr>
            <a:r>
              <a:rPr lang="en-US" altLang="zh-CN" dirty="0">
                <a:solidFill>
                  <a:schemeClr val="bg1"/>
                </a:solidFill>
                <a:latin typeface="Arial" panose="020B0604020202020204" pitchFamily="34" charset="0"/>
                <a:sym typeface="+mn-ea"/>
              </a:rPr>
              <a:t> </a:t>
            </a:r>
            <a:r>
              <a:rPr lang="zh-CN" altLang="en-US" dirty="0">
                <a:solidFill>
                  <a:schemeClr val="bg1"/>
                </a:solidFill>
                <a:latin typeface="Arial" panose="020B0604020202020204" pitchFamily="34" charset="0"/>
                <a:sym typeface="+mn-ea"/>
              </a:rPr>
              <a:t>●</a:t>
            </a:r>
            <a:r>
              <a:rPr lang="zh-CN" altLang="zh-CN" dirty="0">
                <a:solidFill>
                  <a:schemeClr val="bg1"/>
                </a:solidFill>
              </a:rPr>
              <a:t>由评标委员会认定该投标人以低于成本报价竞标，</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应当否决</a:t>
            </a:r>
            <a:r>
              <a:rPr lang="zh-CN" altLang="zh-CN" dirty="0">
                <a:solidFill>
                  <a:schemeClr val="bg1"/>
                </a:solidFill>
              </a:rPr>
              <a:t>其投标。</a:t>
            </a:r>
            <a:endParaRPr lang="zh-CN" altLang="zh-CN" dirty="0">
              <a:solidFill>
                <a:schemeClr val="bg1"/>
              </a:solidFill>
            </a:endParaRPr>
          </a:p>
          <a:p>
            <a:pPr fontAlgn="auto">
              <a:lnSpc>
                <a:spcPts val="2360"/>
              </a:lnSpc>
            </a:pPr>
            <a:r>
              <a:rPr lang="zh-CN" altLang="en-US" dirty="0">
                <a:solidFill>
                  <a:schemeClr val="bg1"/>
                </a:solidFill>
                <a:latin typeface="Arial" panose="020B0604020202020204" pitchFamily="34" charset="0"/>
                <a:sym typeface="+mn-ea"/>
              </a:rPr>
              <a:t> ●</a:t>
            </a:r>
            <a:r>
              <a:rPr lang="zh-CN" altLang="en-US" dirty="0">
                <a:solidFill>
                  <a:schemeClr val="bg1"/>
                </a:solidFill>
              </a:rPr>
              <a:t>评标委员会对未能在实质上响应的投标，</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应当予以否决</a:t>
            </a:r>
            <a:r>
              <a:rPr lang="zh-CN" altLang="en-US" dirty="0">
                <a:solidFill>
                  <a:schemeClr val="bg1"/>
                </a:solidFill>
              </a:rPr>
              <a:t>。</a:t>
            </a:r>
            <a:endParaRPr lang="zh-CN" altLang="en-US" dirty="0">
              <a:solidFill>
                <a:schemeClr val="bg1"/>
              </a:solidFill>
            </a:endParaRPr>
          </a:p>
          <a:p>
            <a:pPr fontAlgn="auto">
              <a:lnSpc>
                <a:spcPts val="2360"/>
              </a:lnSpc>
            </a:pPr>
            <a:r>
              <a:rPr lang="zh-CN" altLang="en-US" dirty="0">
                <a:solidFill>
                  <a:schemeClr val="bg1"/>
                </a:solidFill>
                <a:latin typeface="Arial" panose="020B0604020202020204" pitchFamily="34" charset="0"/>
                <a:sym typeface="+mn-ea"/>
              </a:rPr>
              <a:t> ●</a:t>
            </a:r>
            <a:r>
              <a:rPr lang="zh-CN" altLang="en-US" dirty="0" smtClean="0">
                <a:solidFill>
                  <a:schemeClr val="bg1"/>
                </a:solidFill>
              </a:rPr>
              <a:t>投标</a:t>
            </a:r>
            <a:r>
              <a:rPr lang="zh-CN" altLang="en-US" dirty="0">
                <a:solidFill>
                  <a:schemeClr val="bg1"/>
                </a:solidFill>
              </a:rPr>
              <a:t>报价低于成本或者高于招标文件设定的最高投标限价，评标委员会</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rPr>
              <a:t>应当予以否决</a:t>
            </a:r>
            <a:r>
              <a:rPr lang="zh-CN" altLang="en-US" dirty="0" smtClean="0">
                <a:solidFill>
                  <a:schemeClr val="bg1"/>
                </a:solidFill>
              </a:rPr>
              <a:t>；</a:t>
            </a:r>
            <a:endParaRPr lang="en-US" altLang="zh-CN" dirty="0">
              <a:solidFill>
                <a:schemeClr val="bg1"/>
              </a:solidFill>
            </a:endParaRPr>
          </a:p>
          <a:p>
            <a:pPr fontAlgn="auto">
              <a:lnSpc>
                <a:spcPts val="2360"/>
              </a:lnSpc>
            </a:pPr>
            <a:r>
              <a:rPr lang="zh-CN" altLang="en-US" dirty="0">
                <a:solidFill>
                  <a:schemeClr val="bg1"/>
                </a:solidFill>
                <a:latin typeface="Arial" panose="020B0604020202020204" pitchFamily="34" charset="0"/>
                <a:sym typeface="+mn-ea"/>
              </a:rPr>
              <a:t> ●</a:t>
            </a:r>
            <a:r>
              <a:rPr lang="zh-CN" altLang="zh-CN" dirty="0">
                <a:solidFill>
                  <a:schemeClr val="bg1"/>
                </a:solidFill>
              </a:rPr>
              <a:t>否决不合格投标后，因有效投标不足三个使得投标明显缺乏竞争的，评标委员会</a:t>
            </a:r>
            <a:r>
              <a:rPr lang="zh-CN" altLang="zh-CN" b="1" dirty="0">
                <a:ln w="18000">
                  <a:solidFill>
                    <a:schemeClr val="accent6">
                      <a:lumMod val="75000"/>
                    </a:schemeClr>
                  </a:solidFill>
                  <a:prstDash val="solid"/>
                  <a:miter lim="800000"/>
                </a:ln>
                <a:noFill/>
                <a:effectLst>
                  <a:outerShdw blurRad="25500" dist="23000" dir="7020000" algn="tl">
                    <a:srgbClr val="000000">
                      <a:alpha val="50000"/>
                    </a:srgbClr>
                  </a:outerShdw>
                </a:effectLst>
              </a:rPr>
              <a:t>可以否决</a:t>
            </a:r>
            <a:r>
              <a:rPr lang="zh-CN" altLang="zh-CN" dirty="0">
                <a:solidFill>
                  <a:schemeClr val="bg1"/>
                </a:solidFill>
              </a:rPr>
              <a:t>全部投标</a:t>
            </a:r>
            <a:r>
              <a:rPr lang="zh-CN" altLang="zh-CN" dirty="0" smtClean="0">
                <a:solidFill>
                  <a:schemeClr val="bg1"/>
                </a:solidFill>
              </a:rPr>
              <a:t>。</a:t>
            </a:r>
            <a:endParaRPr lang="zh-CN" altLang="zh-CN" dirty="0" smtClean="0">
              <a:solidFill>
                <a:schemeClr val="bg1"/>
              </a:solidFill>
            </a:endParaRPr>
          </a:p>
          <a:p>
            <a:pPr fontAlgn="auto">
              <a:lnSpc>
                <a:spcPts val="2360"/>
              </a:lnSpc>
            </a:pPr>
            <a:r>
              <a:rPr lang="en-US" altLang="zh-CN" dirty="0" smtClean="0">
                <a:solidFill>
                  <a:schemeClr val="bg1"/>
                </a:solidFill>
                <a:sym typeface="+mn-ea"/>
              </a:rPr>
              <a:t>3</a:t>
            </a:r>
            <a:r>
              <a:rPr lang="zh-CN" altLang="en-US" dirty="0" smtClean="0">
                <a:solidFill>
                  <a:schemeClr val="bg1"/>
                </a:solidFill>
                <a:sym typeface="+mn-ea"/>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意见权</a:t>
            </a:r>
            <a:endPar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ts val="2360"/>
              </a:lnSpc>
            </a:pPr>
            <a:r>
              <a:rPr lang="zh-CN" altLang="en-US" dirty="0">
                <a:solidFill>
                  <a:schemeClr val="bg1"/>
                </a:solidFill>
                <a:sym typeface="+mn-ea"/>
              </a:rPr>
              <a:t>（</a:t>
            </a:r>
            <a:r>
              <a:rPr lang="en-US" altLang="zh-CN" dirty="0">
                <a:solidFill>
                  <a:schemeClr val="bg1"/>
                </a:solidFill>
                <a:sym typeface="+mn-ea"/>
              </a:rPr>
              <a:t>1</a:t>
            </a:r>
            <a:r>
              <a:rPr lang="zh-CN" altLang="en-US" dirty="0">
                <a:solidFill>
                  <a:schemeClr val="bg1"/>
                </a:solidFill>
                <a:sym typeface="+mn-ea"/>
              </a:rPr>
              <a:t>）评标委员会在评标过程中发现的问题，应当及时作出处理或者向招标人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提出处理建议</a:t>
            </a:r>
            <a:r>
              <a:rPr lang="zh-CN" altLang="en-US" dirty="0">
                <a:solidFill>
                  <a:schemeClr val="bg1"/>
                </a:solidFill>
                <a:sym typeface="+mn-ea"/>
              </a:rPr>
              <a:t>，并作书面记录。</a:t>
            </a:r>
            <a:endParaRPr lang="zh-CN" altLang="en-US" dirty="0">
              <a:solidFill>
                <a:schemeClr val="bg1"/>
              </a:solidFill>
            </a:endParaRPr>
          </a:p>
          <a:p>
            <a:pPr fontAlgn="auto">
              <a:lnSpc>
                <a:spcPts val="2360"/>
              </a:lnSpc>
            </a:pPr>
            <a:r>
              <a:rPr lang="zh-CN" altLang="en-US" dirty="0">
                <a:solidFill>
                  <a:schemeClr val="bg1"/>
                </a:solidFill>
                <a:sym typeface="+mn-ea"/>
              </a:rPr>
              <a:t>（</a:t>
            </a:r>
            <a:r>
              <a:rPr lang="en-US" altLang="zh-CN" dirty="0">
                <a:solidFill>
                  <a:schemeClr val="bg1"/>
                </a:solidFill>
                <a:sym typeface="+mn-ea"/>
              </a:rPr>
              <a:t>2</a:t>
            </a:r>
            <a:r>
              <a:rPr lang="zh-CN" altLang="en-US" dirty="0">
                <a:solidFill>
                  <a:schemeClr val="bg1"/>
                </a:solidFill>
                <a:sym typeface="+mn-ea"/>
              </a:rPr>
              <a:t>）评标委员会完成评标后，应当向招标人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提出书面评标报告</a:t>
            </a:r>
            <a:r>
              <a:rPr lang="zh-CN" altLang="en-US" dirty="0">
                <a:solidFill>
                  <a:schemeClr val="bg1"/>
                </a:solidFill>
                <a:sym typeface="+mn-ea"/>
              </a:rPr>
              <a:t>。评标报告由评标委员会全体成员签字。</a:t>
            </a:r>
            <a:endParaRPr lang="zh-CN" altLang="en-US" dirty="0">
              <a:solidFill>
                <a:schemeClr val="bg1"/>
              </a:solidFill>
            </a:endParaRPr>
          </a:p>
          <a:p>
            <a:pPr fontAlgn="auto">
              <a:lnSpc>
                <a:spcPts val="2360"/>
              </a:lnSpc>
            </a:pPr>
            <a:r>
              <a:rPr lang="zh-CN" altLang="en-US" dirty="0">
                <a:solidFill>
                  <a:schemeClr val="bg1"/>
                </a:solidFill>
                <a:sym typeface="+mn-ea"/>
              </a:rPr>
              <a:t>（</a:t>
            </a:r>
            <a:r>
              <a:rPr lang="en-US" altLang="zh-CN" dirty="0">
                <a:solidFill>
                  <a:schemeClr val="bg1"/>
                </a:solidFill>
                <a:sym typeface="+mn-ea"/>
              </a:rPr>
              <a:t>3</a:t>
            </a:r>
            <a:r>
              <a:rPr lang="zh-CN" altLang="en-US" dirty="0">
                <a:solidFill>
                  <a:schemeClr val="bg1"/>
                </a:solidFill>
                <a:sym typeface="+mn-ea"/>
              </a:rPr>
              <a:t>）对评标结论持有异议的评标委员会成员应当以</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书面方式阐述其不同意见</a:t>
            </a:r>
            <a:r>
              <a:rPr lang="zh-CN" altLang="en-US" dirty="0">
                <a:solidFill>
                  <a:schemeClr val="bg1"/>
                </a:solidFill>
                <a:sym typeface="+mn-ea"/>
              </a:rPr>
              <a:t>和理由。否则视为同意评标结论。</a:t>
            </a:r>
            <a:endParaRPr lang="en-US" altLang="zh-CN" dirty="0" smtClean="0">
              <a:solidFill>
                <a:schemeClr val="bg1"/>
              </a:solidFill>
            </a:endParaRPr>
          </a:p>
          <a:p>
            <a:pPr fontAlgn="auto">
              <a:lnSpc>
                <a:spcPts val="2360"/>
              </a:lnSpc>
            </a:pPr>
            <a:r>
              <a:rPr lang="en-US" altLang="zh-CN" dirty="0" smtClean="0">
                <a:solidFill>
                  <a:schemeClr val="bg1"/>
                </a:solidFill>
                <a:sym typeface="+mn-ea"/>
              </a:rPr>
              <a:t>4</a:t>
            </a:r>
            <a:r>
              <a:rPr lang="zh-CN" altLang="en-US" dirty="0" smtClean="0">
                <a:solidFill>
                  <a:schemeClr val="bg1"/>
                </a:solidFill>
                <a:sym typeface="+mn-ea"/>
              </a:rPr>
              <a:t>、</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定标权</a:t>
            </a:r>
            <a:endPar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a:p>
            <a:pPr fontAlgn="auto">
              <a:lnSpc>
                <a:spcPts val="2360"/>
              </a:lnSpc>
            </a:pPr>
            <a:r>
              <a:rPr lang="zh-CN" altLang="en-US" dirty="0">
                <a:solidFill>
                  <a:schemeClr val="bg1"/>
                </a:solidFill>
                <a:sym typeface="+mn-ea"/>
              </a:rPr>
              <a:t>招标人</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可以</a:t>
            </a:r>
            <a:r>
              <a:rPr lang="zh-CN" altLang="en-US" dirty="0">
                <a:solidFill>
                  <a:schemeClr val="bg1"/>
                </a:solidFill>
                <a:sym typeface="+mn-ea"/>
              </a:rPr>
              <a:t>授权评标委员会</a:t>
            </a:r>
            <a:r>
              <a:rPr lang="zh-CN" altLang="en-US" b="1" dirty="0">
                <a:ln w="18000">
                  <a:solidFill>
                    <a:schemeClr val="accent6">
                      <a:lumMod val="75000"/>
                    </a:schemeClr>
                  </a:solidFill>
                  <a:prstDash val="solid"/>
                  <a:miter lim="800000"/>
                </a:ln>
                <a:noFill/>
                <a:effectLst>
                  <a:outerShdw blurRad="25500" dist="23000" dir="7020000" algn="tl">
                    <a:srgbClr val="000000">
                      <a:alpha val="50000"/>
                    </a:srgbClr>
                  </a:outerShdw>
                </a:effectLst>
                <a:sym typeface="+mn-ea"/>
              </a:rPr>
              <a:t>直接确定中标人</a:t>
            </a:r>
            <a:r>
              <a:rPr lang="zh-CN" altLang="en-US" dirty="0">
                <a:solidFill>
                  <a:schemeClr val="bg1"/>
                </a:solidFill>
                <a:sym typeface="+mn-ea"/>
              </a:rPr>
              <a:t>。</a:t>
            </a:r>
            <a:endParaRPr lang="zh-CN" altLang="en-US" dirty="0">
              <a:solidFill>
                <a:schemeClr val="bg1"/>
              </a:solidFill>
            </a:endParaRPr>
          </a:p>
          <a:p>
            <a:pPr fontAlgn="auto">
              <a:lnSpc>
                <a:spcPts val="2360"/>
              </a:lnSpc>
            </a:pPr>
            <a:endParaRPr lang="zh-CN" altLang="en-US" dirty="0">
              <a:solidFill>
                <a:schemeClr val="bg1"/>
              </a:solidFill>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IMING" val="|7.9|10.7|18.1|13.6|7.6"/>
</p:tagLst>
</file>

<file path=ppt/tags/tag10.xml><?xml version="1.0" encoding="utf-8"?>
<p:tagLst xmlns:p="http://schemas.openxmlformats.org/presentationml/2006/main">
  <p:tag name="TIMING" val="|7.9|10.7|18.1|13.6|7.6"/>
</p:tagLst>
</file>

<file path=ppt/tags/tag11.xml><?xml version="1.0" encoding="utf-8"?>
<p:tagLst xmlns:p="http://schemas.openxmlformats.org/presentationml/2006/main">
  <p:tag name="TIMING" val="|7.9|10.7|18.1|13.6|7.6"/>
</p:tagLst>
</file>

<file path=ppt/tags/tag12.xml><?xml version="1.0" encoding="utf-8"?>
<p:tagLst xmlns:p="http://schemas.openxmlformats.org/presentationml/2006/main">
  <p:tag name="TIMING" val="|7.9|10.7|18.1|13.6|7.6"/>
</p:tagLst>
</file>

<file path=ppt/tags/tag13.xml><?xml version="1.0" encoding="utf-8"?>
<p:tagLst xmlns:p="http://schemas.openxmlformats.org/presentationml/2006/main">
  <p:tag name="TIMING" val="|7.9|10.7|18.1|13.6|7.6"/>
</p:tagLst>
</file>

<file path=ppt/tags/tag14.xml><?xml version="1.0" encoding="utf-8"?>
<p:tagLst xmlns:p="http://schemas.openxmlformats.org/presentationml/2006/main">
  <p:tag name="TIMING" val="|7.9|10.7|18.1|13.6|7.6"/>
</p:tagLst>
</file>

<file path=ppt/tags/tag15.xml><?xml version="1.0" encoding="utf-8"?>
<p:tagLst xmlns:p="http://schemas.openxmlformats.org/presentationml/2006/main">
  <p:tag name="TIMING" val="|7.9|10.7|18.1|13.6|7.6"/>
</p:tagLst>
</file>

<file path=ppt/tags/tag16.xml><?xml version="1.0" encoding="utf-8"?>
<p:tagLst xmlns:p="http://schemas.openxmlformats.org/presentationml/2006/main">
  <p:tag name="TIMING" val="|7.9|10.7|18.1|13.6|7.6"/>
</p:tagLst>
</file>

<file path=ppt/tags/tag17.xml><?xml version="1.0" encoding="utf-8"?>
<p:tagLst xmlns:p="http://schemas.openxmlformats.org/presentationml/2006/main">
  <p:tag name="TIMING" val="|7.9|10.7|18.1|13.6|7.6"/>
</p:tagLst>
</file>

<file path=ppt/tags/tag18.xml><?xml version="1.0" encoding="utf-8"?>
<p:tagLst xmlns:p="http://schemas.openxmlformats.org/presentationml/2006/main">
  <p:tag name="TIMING" val="|7.9|10.7|18.1|13.6|7.6"/>
</p:tagLst>
</file>

<file path=ppt/tags/tag19.xml><?xml version="1.0" encoding="utf-8"?>
<p:tagLst xmlns:p="http://schemas.openxmlformats.org/presentationml/2006/main">
  <p:tag name="TIMING" val="|7.9|10.7|18.1|13.6|7.6"/>
</p:tagLst>
</file>

<file path=ppt/tags/tag2.xml><?xml version="1.0" encoding="utf-8"?>
<p:tagLst xmlns:p="http://schemas.openxmlformats.org/presentationml/2006/main">
  <p:tag name="TIMING" val="|7.9|10.7|18.1|13.6|7.6"/>
</p:tagLst>
</file>

<file path=ppt/tags/tag20.xml><?xml version="1.0" encoding="utf-8"?>
<p:tagLst xmlns:p="http://schemas.openxmlformats.org/presentationml/2006/main">
  <p:tag name="TIMING" val="|7.9|10.7|18.1|13.6|7.6"/>
</p:tagLst>
</file>

<file path=ppt/tags/tag21.xml><?xml version="1.0" encoding="utf-8"?>
<p:tagLst xmlns:p="http://schemas.openxmlformats.org/presentationml/2006/main">
  <p:tag name="TIMING" val="|7.9|10.7|18.1|13.6|7.6"/>
</p:tagLst>
</file>

<file path=ppt/tags/tag22.xml><?xml version="1.0" encoding="utf-8"?>
<p:tagLst xmlns:p="http://schemas.openxmlformats.org/presentationml/2006/main">
  <p:tag name="TIMING" val="|7.9|10.7|18.1|13.6|7.6"/>
</p:tagLst>
</file>

<file path=ppt/tags/tag23.xml><?xml version="1.0" encoding="utf-8"?>
<p:tagLst xmlns:p="http://schemas.openxmlformats.org/presentationml/2006/main">
  <p:tag name="TIMING" val="|7.9|10.7|18.1|13.6|7.6"/>
</p:tagLst>
</file>

<file path=ppt/tags/tag24.xml><?xml version="1.0" encoding="utf-8"?>
<p:tagLst xmlns:p="http://schemas.openxmlformats.org/presentationml/2006/main">
  <p:tag name="TIMING" val="|7.9|10.7|18.1|13.6|7.6"/>
</p:tagLst>
</file>

<file path=ppt/tags/tag25.xml><?xml version="1.0" encoding="utf-8"?>
<p:tagLst xmlns:p="http://schemas.openxmlformats.org/presentationml/2006/main">
  <p:tag name="TIMING" val="|7.9|10.7|18.1|13.6|7.6"/>
</p:tagLst>
</file>

<file path=ppt/tags/tag3.xml><?xml version="1.0" encoding="utf-8"?>
<p:tagLst xmlns:p="http://schemas.openxmlformats.org/presentationml/2006/main">
  <p:tag name="TIMING" val="|7.9|10.7|18.1|13.6|7.6"/>
</p:tagLst>
</file>

<file path=ppt/tags/tag4.xml><?xml version="1.0" encoding="utf-8"?>
<p:tagLst xmlns:p="http://schemas.openxmlformats.org/presentationml/2006/main">
  <p:tag name="TIMING" val="|7.9|10.7|18.1|13.6|7.6"/>
</p:tagLst>
</file>

<file path=ppt/tags/tag5.xml><?xml version="1.0" encoding="utf-8"?>
<p:tagLst xmlns:p="http://schemas.openxmlformats.org/presentationml/2006/main">
  <p:tag name="TIMING" val="|7.9|10.7|18.1|13.6|7.6"/>
</p:tagLst>
</file>

<file path=ppt/tags/tag6.xml><?xml version="1.0" encoding="utf-8"?>
<p:tagLst xmlns:p="http://schemas.openxmlformats.org/presentationml/2006/main">
  <p:tag name="TIMING" val="|7.9|10.7|18.1|13.6|7.6"/>
</p:tagLst>
</file>

<file path=ppt/tags/tag7.xml><?xml version="1.0" encoding="utf-8"?>
<p:tagLst xmlns:p="http://schemas.openxmlformats.org/presentationml/2006/main">
  <p:tag name="TIMING" val="|7.9|10.7|18.1|13.6|7.6"/>
</p:tagLst>
</file>

<file path=ppt/tags/tag8.xml><?xml version="1.0" encoding="utf-8"?>
<p:tagLst xmlns:p="http://schemas.openxmlformats.org/presentationml/2006/main">
  <p:tag name="TIMING" val="|7.9|10.7|18.1|13.6|7.6"/>
</p:tagLst>
</file>

<file path=ppt/tags/tag9.xml><?xml version="1.0" encoding="utf-8"?>
<p:tagLst xmlns:p="http://schemas.openxmlformats.org/presentationml/2006/main">
  <p:tag name="TIMING" val="|7.9|10.7|18.1|13.6|7.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0</TotalTime>
  <Words>12678</Words>
  <Application>WPS 演示</Application>
  <PresentationFormat>全屏显示(16:10)</PresentationFormat>
  <Paragraphs>592</Paragraphs>
  <Slides>49</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49</vt:i4>
      </vt:variant>
    </vt:vector>
  </HeadingPairs>
  <TitlesOfParts>
    <vt:vector size="66" baseType="lpstr">
      <vt:lpstr>Arial</vt:lpstr>
      <vt:lpstr>宋体</vt:lpstr>
      <vt:lpstr>Wingdings</vt:lpstr>
      <vt:lpstr>微软雅黑</vt:lpstr>
      <vt:lpstr>黑体</vt:lpstr>
      <vt:lpstr>Calibri</vt:lpstr>
      <vt:lpstr>Arial Unicode MS</vt:lpstr>
      <vt:lpstr>Arial Black</vt:lpstr>
      <vt:lpstr>Gulim</vt:lpstr>
      <vt:lpstr>Arial Black</vt:lpstr>
      <vt:lpstr>Malgun Gothic</vt:lpstr>
      <vt:lpstr>Arial</vt:lpstr>
      <vt:lpstr>Calibri</vt:lpstr>
      <vt:lpstr>仿宋_GB2312</vt:lpstr>
      <vt:lpstr>华文仿宋</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lidan</dc:creator>
  <cp:lastModifiedBy>iFound</cp:lastModifiedBy>
  <cp:revision>256</cp:revision>
  <cp:lastPrinted>2014-12-27T02:51:00Z</cp:lastPrinted>
  <dcterms:created xsi:type="dcterms:W3CDTF">2013-11-06T06:51:00Z</dcterms:created>
  <dcterms:modified xsi:type="dcterms:W3CDTF">2022-07-29T03:20:26Z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